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7" r:id="rId1"/>
  </p:sldMasterIdLst>
  <p:notesMasterIdLst>
    <p:notesMasterId r:id="rId170"/>
  </p:notesMasterIdLst>
  <p:sldIdLst>
    <p:sldId id="256" r:id="rId2"/>
    <p:sldId id="259" r:id="rId3"/>
    <p:sldId id="353" r:id="rId4"/>
    <p:sldId id="352" r:id="rId5"/>
    <p:sldId id="495" r:id="rId6"/>
    <p:sldId id="261" r:id="rId7"/>
    <p:sldId id="262" r:id="rId8"/>
    <p:sldId id="263" r:id="rId9"/>
    <p:sldId id="265" r:id="rId10"/>
    <p:sldId id="264" r:id="rId11"/>
    <p:sldId id="494" r:id="rId12"/>
    <p:sldId id="268" r:id="rId13"/>
    <p:sldId id="355" r:id="rId14"/>
    <p:sldId id="496" r:id="rId15"/>
    <p:sldId id="497" r:id="rId16"/>
    <p:sldId id="500" r:id="rId17"/>
    <p:sldId id="499" r:id="rId18"/>
    <p:sldId id="501" r:id="rId19"/>
    <p:sldId id="498" r:id="rId20"/>
    <p:sldId id="507" r:id="rId21"/>
    <p:sldId id="508" r:id="rId22"/>
    <p:sldId id="356" r:id="rId23"/>
    <p:sldId id="502" r:id="rId24"/>
    <p:sldId id="505" r:id="rId25"/>
    <p:sldId id="506" r:id="rId26"/>
    <p:sldId id="394" r:id="rId27"/>
    <p:sldId id="395" r:id="rId28"/>
    <p:sldId id="396" r:id="rId29"/>
    <p:sldId id="399" r:id="rId30"/>
    <p:sldId id="510" r:id="rId31"/>
    <p:sldId id="511" r:id="rId32"/>
    <p:sldId id="397" r:id="rId33"/>
    <p:sldId id="513" r:id="rId34"/>
    <p:sldId id="514" r:id="rId35"/>
    <p:sldId id="515" r:id="rId36"/>
    <p:sldId id="516" r:id="rId37"/>
    <p:sldId id="517" r:id="rId38"/>
    <p:sldId id="518" r:id="rId39"/>
    <p:sldId id="519" r:id="rId40"/>
    <p:sldId id="520" r:id="rId41"/>
    <p:sldId id="512" r:id="rId42"/>
    <p:sldId id="398" r:id="rId43"/>
    <p:sldId id="400" r:id="rId44"/>
    <p:sldId id="382" r:id="rId45"/>
    <p:sldId id="383" r:id="rId46"/>
    <p:sldId id="527" r:id="rId47"/>
    <p:sldId id="528" r:id="rId48"/>
    <p:sldId id="529" r:id="rId49"/>
    <p:sldId id="530" r:id="rId50"/>
    <p:sldId id="531" r:id="rId51"/>
    <p:sldId id="532" r:id="rId52"/>
    <p:sldId id="384" r:id="rId53"/>
    <p:sldId id="407" r:id="rId54"/>
    <p:sldId id="385" r:id="rId55"/>
    <p:sldId id="386" r:id="rId56"/>
    <p:sldId id="387" r:id="rId57"/>
    <p:sldId id="388" r:id="rId58"/>
    <p:sldId id="389" r:id="rId59"/>
    <p:sldId id="390" r:id="rId60"/>
    <p:sldId id="391" r:id="rId61"/>
    <p:sldId id="392" r:id="rId62"/>
    <p:sldId id="393" r:id="rId63"/>
    <p:sldId id="411" r:id="rId64"/>
    <p:sldId id="289" r:id="rId65"/>
    <p:sldId id="521" r:id="rId66"/>
    <p:sldId id="414" r:id="rId67"/>
    <p:sldId id="522" r:id="rId68"/>
    <p:sldId id="523" r:id="rId69"/>
    <p:sldId id="525" r:id="rId70"/>
    <p:sldId id="524" r:id="rId71"/>
    <p:sldId id="526" r:id="rId72"/>
    <p:sldId id="415" r:id="rId73"/>
    <p:sldId id="424" r:id="rId74"/>
    <p:sldId id="416" r:id="rId75"/>
    <p:sldId id="422" r:id="rId76"/>
    <p:sldId id="423" r:id="rId77"/>
    <p:sldId id="417" r:id="rId78"/>
    <p:sldId id="418" r:id="rId79"/>
    <p:sldId id="425" r:id="rId80"/>
    <p:sldId id="426" r:id="rId81"/>
    <p:sldId id="429" r:id="rId82"/>
    <p:sldId id="430" r:id="rId83"/>
    <p:sldId id="431" r:id="rId84"/>
    <p:sldId id="432" r:id="rId85"/>
    <p:sldId id="533" r:id="rId86"/>
    <p:sldId id="435" r:id="rId87"/>
    <p:sldId id="436" r:id="rId88"/>
    <p:sldId id="437" r:id="rId89"/>
    <p:sldId id="438" r:id="rId90"/>
    <p:sldId id="439" r:id="rId91"/>
    <p:sldId id="420" r:id="rId92"/>
    <p:sldId id="292" r:id="rId93"/>
    <p:sldId id="293" r:id="rId94"/>
    <p:sldId id="294" r:id="rId95"/>
    <p:sldId id="295" r:id="rId96"/>
    <p:sldId id="298" r:id="rId97"/>
    <p:sldId id="299" r:id="rId98"/>
    <p:sldId id="300" r:id="rId99"/>
    <p:sldId id="465" r:id="rId100"/>
    <p:sldId id="466" r:id="rId101"/>
    <p:sldId id="467" r:id="rId102"/>
    <p:sldId id="468" r:id="rId103"/>
    <p:sldId id="534" r:id="rId104"/>
    <p:sldId id="535" r:id="rId105"/>
    <p:sldId id="536" r:id="rId106"/>
    <p:sldId id="479" r:id="rId107"/>
    <p:sldId id="473" r:id="rId108"/>
    <p:sldId id="474" r:id="rId109"/>
    <p:sldId id="476" r:id="rId110"/>
    <p:sldId id="537" r:id="rId111"/>
    <p:sldId id="583" r:id="rId112"/>
    <p:sldId id="584" r:id="rId113"/>
    <p:sldId id="585" r:id="rId114"/>
    <p:sldId id="586" r:id="rId115"/>
    <p:sldId id="587" r:id="rId116"/>
    <p:sldId id="588" r:id="rId117"/>
    <p:sldId id="589" r:id="rId118"/>
    <p:sldId id="590" r:id="rId119"/>
    <p:sldId id="591" r:id="rId120"/>
    <p:sldId id="592" r:id="rId121"/>
    <p:sldId id="302" r:id="rId122"/>
    <p:sldId id="481" r:id="rId123"/>
    <p:sldId id="482" r:id="rId124"/>
    <p:sldId id="484" r:id="rId125"/>
    <p:sldId id="538" r:id="rId126"/>
    <p:sldId id="486" r:id="rId127"/>
    <p:sldId id="310" r:id="rId128"/>
    <p:sldId id="459" r:id="rId129"/>
    <p:sldId id="539" r:id="rId130"/>
    <p:sldId id="541" r:id="rId131"/>
    <p:sldId id="542" r:id="rId132"/>
    <p:sldId id="540" r:id="rId133"/>
    <p:sldId id="543" r:id="rId134"/>
    <p:sldId id="558" r:id="rId135"/>
    <p:sldId id="460" r:id="rId136"/>
    <p:sldId id="544" r:id="rId137"/>
    <p:sldId id="571" r:id="rId138"/>
    <p:sldId id="547" r:id="rId139"/>
    <p:sldId id="572" r:id="rId140"/>
    <p:sldId id="570" r:id="rId141"/>
    <p:sldId id="573" r:id="rId142"/>
    <p:sldId id="574" r:id="rId143"/>
    <p:sldId id="575" r:id="rId144"/>
    <p:sldId id="576" r:id="rId145"/>
    <p:sldId id="546" r:id="rId146"/>
    <p:sldId id="545" r:id="rId147"/>
    <p:sldId id="549" r:id="rId148"/>
    <p:sldId id="557" r:id="rId149"/>
    <p:sldId id="555" r:id="rId150"/>
    <p:sldId id="559" r:id="rId151"/>
    <p:sldId id="560" r:id="rId152"/>
    <p:sldId id="577" r:id="rId153"/>
    <p:sldId id="578" r:id="rId154"/>
    <p:sldId id="580" r:id="rId155"/>
    <p:sldId id="579" r:id="rId156"/>
    <p:sldId id="581" r:id="rId157"/>
    <p:sldId id="582" r:id="rId158"/>
    <p:sldId id="561" r:id="rId159"/>
    <p:sldId id="564" r:id="rId160"/>
    <p:sldId id="563" r:id="rId161"/>
    <p:sldId id="562" r:id="rId162"/>
    <p:sldId id="566" r:id="rId163"/>
    <p:sldId id="565" r:id="rId164"/>
    <p:sldId id="343" r:id="rId165"/>
    <p:sldId id="567" r:id="rId166"/>
    <p:sldId id="568" r:id="rId167"/>
    <p:sldId id="569" r:id="rId168"/>
    <p:sldId id="350" r:id="rId1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9FF8C7-4B61-4259-8CFB-3905E314E421}">
  <a:tblStyle styleId="{749FF8C7-4B61-4259-8CFB-3905E314E42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22" autoAdjust="0"/>
  </p:normalViewPr>
  <p:slideViewPr>
    <p:cSldViewPr snapToGrid="0">
      <p:cViewPr varScale="1">
        <p:scale>
          <a:sx n="81" d="100"/>
          <a:sy n="81" d="100"/>
        </p:scale>
        <p:origin x="108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086CA7-B1D4-427E-A234-464427FCE61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C342CD43-1966-4508-B74E-CF44241B99B5}">
      <dgm:prSet phldrT="[Text]"/>
      <dgm:spPr/>
      <dgm:t>
        <a:bodyPr/>
        <a:lstStyle/>
        <a:p>
          <a:r>
            <a:rPr lang="en-US" dirty="0" smtClean="0"/>
            <a:t>Routing Protocol</a:t>
          </a:r>
          <a:endParaRPr lang="en-IN" dirty="0"/>
        </a:p>
      </dgm:t>
    </dgm:pt>
    <dgm:pt modelId="{323E5C4F-4B5B-4C20-8830-028128A0492A}" type="parTrans" cxnId="{3018F111-9C10-4223-BDBA-78BCC5E3B42C}">
      <dgm:prSet/>
      <dgm:spPr/>
      <dgm:t>
        <a:bodyPr/>
        <a:lstStyle/>
        <a:p>
          <a:endParaRPr lang="en-IN"/>
        </a:p>
      </dgm:t>
    </dgm:pt>
    <dgm:pt modelId="{3A07935A-2986-4598-BDB9-B39DA1C393AD}" type="sibTrans" cxnId="{3018F111-9C10-4223-BDBA-78BCC5E3B42C}">
      <dgm:prSet/>
      <dgm:spPr/>
      <dgm:t>
        <a:bodyPr/>
        <a:lstStyle/>
        <a:p>
          <a:endParaRPr lang="en-IN"/>
        </a:p>
      </dgm:t>
    </dgm:pt>
    <dgm:pt modelId="{618C9511-425E-4865-AEF4-D82BC1CAFE86}">
      <dgm:prSet phldrT="[Text]"/>
      <dgm:spPr/>
      <dgm:t>
        <a:bodyPr/>
        <a:lstStyle/>
        <a:p>
          <a:r>
            <a:rPr lang="en-US" dirty="0" smtClean="0"/>
            <a:t>Static</a:t>
          </a:r>
          <a:endParaRPr lang="en-IN" dirty="0"/>
        </a:p>
      </dgm:t>
    </dgm:pt>
    <dgm:pt modelId="{84181F04-810E-4F2B-9DEF-D438C66A7477}" type="parTrans" cxnId="{AB291900-B557-45CE-A2EC-ABEEE91DB0DE}">
      <dgm:prSet/>
      <dgm:spPr/>
      <dgm:t>
        <a:bodyPr/>
        <a:lstStyle/>
        <a:p>
          <a:endParaRPr lang="en-IN"/>
        </a:p>
      </dgm:t>
    </dgm:pt>
    <dgm:pt modelId="{44815A9D-F601-4E2D-B676-E9298DA43AF0}" type="sibTrans" cxnId="{AB291900-B557-45CE-A2EC-ABEEE91DB0DE}">
      <dgm:prSet/>
      <dgm:spPr/>
      <dgm:t>
        <a:bodyPr/>
        <a:lstStyle/>
        <a:p>
          <a:endParaRPr lang="en-IN"/>
        </a:p>
      </dgm:t>
    </dgm:pt>
    <dgm:pt modelId="{399B38E5-A708-4955-AADF-4C19A375A97E}">
      <dgm:prSet phldrT="[Text]"/>
      <dgm:spPr/>
      <dgm:t>
        <a:bodyPr/>
        <a:lstStyle/>
        <a:p>
          <a:r>
            <a:rPr lang="en-US" dirty="0" smtClean="0"/>
            <a:t>Dynamic</a:t>
          </a:r>
          <a:endParaRPr lang="en-IN" dirty="0"/>
        </a:p>
      </dgm:t>
    </dgm:pt>
    <dgm:pt modelId="{039202F5-3843-4EFF-9A62-CD301CE70BB9}" type="parTrans" cxnId="{16C236E5-A2AF-481F-85E8-B0D3186D3B6F}">
      <dgm:prSet/>
      <dgm:spPr/>
      <dgm:t>
        <a:bodyPr/>
        <a:lstStyle/>
        <a:p>
          <a:endParaRPr lang="en-IN"/>
        </a:p>
      </dgm:t>
    </dgm:pt>
    <dgm:pt modelId="{AACE3860-A1CE-4CAD-8935-6BE45BFC253C}" type="sibTrans" cxnId="{16C236E5-A2AF-481F-85E8-B0D3186D3B6F}">
      <dgm:prSet/>
      <dgm:spPr/>
      <dgm:t>
        <a:bodyPr/>
        <a:lstStyle/>
        <a:p>
          <a:endParaRPr lang="en-IN"/>
        </a:p>
      </dgm:t>
    </dgm:pt>
    <dgm:pt modelId="{69F67605-4228-4957-83EB-8859D30CBD95}" type="pres">
      <dgm:prSet presAssocID="{3D086CA7-B1D4-427E-A234-464427FCE614}" presName="hierChild1" presStyleCnt="0">
        <dgm:presLayoutVars>
          <dgm:chPref val="1"/>
          <dgm:dir/>
          <dgm:animOne val="branch"/>
          <dgm:animLvl val="lvl"/>
          <dgm:resizeHandles/>
        </dgm:presLayoutVars>
      </dgm:prSet>
      <dgm:spPr/>
      <dgm:t>
        <a:bodyPr/>
        <a:lstStyle/>
        <a:p>
          <a:endParaRPr lang="en-US"/>
        </a:p>
      </dgm:t>
    </dgm:pt>
    <dgm:pt modelId="{6DE4E083-9C42-4F10-8DB8-6B5C610CFACF}" type="pres">
      <dgm:prSet presAssocID="{C342CD43-1966-4508-B74E-CF44241B99B5}" presName="hierRoot1" presStyleCnt="0"/>
      <dgm:spPr/>
    </dgm:pt>
    <dgm:pt modelId="{85B0ACD1-6DD8-46C7-ACA6-999701AE2518}" type="pres">
      <dgm:prSet presAssocID="{C342CD43-1966-4508-B74E-CF44241B99B5}" presName="composite" presStyleCnt="0"/>
      <dgm:spPr/>
    </dgm:pt>
    <dgm:pt modelId="{8FF2B076-0368-4402-B4FF-D28222318F7F}" type="pres">
      <dgm:prSet presAssocID="{C342CD43-1966-4508-B74E-CF44241B99B5}" presName="background" presStyleLbl="node0" presStyleIdx="0" presStyleCnt="1"/>
      <dgm:spPr/>
    </dgm:pt>
    <dgm:pt modelId="{7357F3B4-46D1-43AE-990F-65A58A9BC660}" type="pres">
      <dgm:prSet presAssocID="{C342CD43-1966-4508-B74E-CF44241B99B5}" presName="text" presStyleLbl="fgAcc0" presStyleIdx="0" presStyleCnt="1">
        <dgm:presLayoutVars>
          <dgm:chPref val="3"/>
        </dgm:presLayoutVars>
      </dgm:prSet>
      <dgm:spPr/>
      <dgm:t>
        <a:bodyPr/>
        <a:lstStyle/>
        <a:p>
          <a:endParaRPr lang="en-US"/>
        </a:p>
      </dgm:t>
    </dgm:pt>
    <dgm:pt modelId="{310805DA-7099-4C30-AEDA-4621DB884836}" type="pres">
      <dgm:prSet presAssocID="{C342CD43-1966-4508-B74E-CF44241B99B5}" presName="hierChild2" presStyleCnt="0"/>
      <dgm:spPr/>
    </dgm:pt>
    <dgm:pt modelId="{3840F5D7-BF89-42F4-9606-33710019AF17}" type="pres">
      <dgm:prSet presAssocID="{84181F04-810E-4F2B-9DEF-D438C66A7477}" presName="Name10" presStyleLbl="parChTrans1D2" presStyleIdx="0" presStyleCnt="2"/>
      <dgm:spPr/>
      <dgm:t>
        <a:bodyPr/>
        <a:lstStyle/>
        <a:p>
          <a:endParaRPr lang="en-US"/>
        </a:p>
      </dgm:t>
    </dgm:pt>
    <dgm:pt modelId="{5B00F6CD-52DC-4D44-946C-D846EBF365ED}" type="pres">
      <dgm:prSet presAssocID="{618C9511-425E-4865-AEF4-D82BC1CAFE86}" presName="hierRoot2" presStyleCnt="0"/>
      <dgm:spPr/>
    </dgm:pt>
    <dgm:pt modelId="{5A7C4F99-BDB9-4DCB-9BEE-54C3FECB1F97}" type="pres">
      <dgm:prSet presAssocID="{618C9511-425E-4865-AEF4-D82BC1CAFE86}" presName="composite2" presStyleCnt="0"/>
      <dgm:spPr/>
    </dgm:pt>
    <dgm:pt modelId="{E252C059-2B30-4AA5-A28C-1CC899C291D6}" type="pres">
      <dgm:prSet presAssocID="{618C9511-425E-4865-AEF4-D82BC1CAFE86}" presName="background2" presStyleLbl="node2" presStyleIdx="0" presStyleCnt="2"/>
      <dgm:spPr/>
    </dgm:pt>
    <dgm:pt modelId="{A7212B60-7E3C-40D6-ABAB-60B758C51CF1}" type="pres">
      <dgm:prSet presAssocID="{618C9511-425E-4865-AEF4-D82BC1CAFE86}" presName="text2" presStyleLbl="fgAcc2" presStyleIdx="0" presStyleCnt="2" custLinFactNeighborX="-60280" custLinFactNeighborY="9736">
        <dgm:presLayoutVars>
          <dgm:chPref val="3"/>
        </dgm:presLayoutVars>
      </dgm:prSet>
      <dgm:spPr/>
      <dgm:t>
        <a:bodyPr/>
        <a:lstStyle/>
        <a:p>
          <a:endParaRPr lang="en-US"/>
        </a:p>
      </dgm:t>
    </dgm:pt>
    <dgm:pt modelId="{FD00C44B-D190-4F6E-9EAA-AFA1EBE2084A}" type="pres">
      <dgm:prSet presAssocID="{618C9511-425E-4865-AEF4-D82BC1CAFE86}" presName="hierChild3" presStyleCnt="0"/>
      <dgm:spPr/>
    </dgm:pt>
    <dgm:pt modelId="{4F3C06F2-028C-4171-AC64-1261E520B698}" type="pres">
      <dgm:prSet presAssocID="{039202F5-3843-4EFF-9A62-CD301CE70BB9}" presName="Name10" presStyleLbl="parChTrans1D2" presStyleIdx="1" presStyleCnt="2"/>
      <dgm:spPr/>
      <dgm:t>
        <a:bodyPr/>
        <a:lstStyle/>
        <a:p>
          <a:endParaRPr lang="en-US"/>
        </a:p>
      </dgm:t>
    </dgm:pt>
    <dgm:pt modelId="{47720667-2194-4BA0-8467-70A555B7BF44}" type="pres">
      <dgm:prSet presAssocID="{399B38E5-A708-4955-AADF-4C19A375A97E}" presName="hierRoot2" presStyleCnt="0"/>
      <dgm:spPr/>
    </dgm:pt>
    <dgm:pt modelId="{1560C6BA-541C-4144-8868-27CED84277C6}" type="pres">
      <dgm:prSet presAssocID="{399B38E5-A708-4955-AADF-4C19A375A97E}" presName="composite2" presStyleCnt="0"/>
      <dgm:spPr/>
    </dgm:pt>
    <dgm:pt modelId="{24F3CBA9-05B8-480C-BDCB-17625B3E032F}" type="pres">
      <dgm:prSet presAssocID="{399B38E5-A708-4955-AADF-4C19A375A97E}" presName="background2" presStyleLbl="node2" presStyleIdx="1" presStyleCnt="2"/>
      <dgm:spPr/>
    </dgm:pt>
    <dgm:pt modelId="{3F794DB4-7A00-41DF-8661-B94B27BAC998}" type="pres">
      <dgm:prSet presAssocID="{399B38E5-A708-4955-AADF-4C19A375A97E}" presName="text2" presStyleLbl="fgAcc2" presStyleIdx="1" presStyleCnt="2" custLinFactNeighborX="70327" custLinFactNeighborY="72">
        <dgm:presLayoutVars>
          <dgm:chPref val="3"/>
        </dgm:presLayoutVars>
      </dgm:prSet>
      <dgm:spPr/>
      <dgm:t>
        <a:bodyPr/>
        <a:lstStyle/>
        <a:p>
          <a:endParaRPr lang="en-US"/>
        </a:p>
      </dgm:t>
    </dgm:pt>
    <dgm:pt modelId="{6A0E42D7-884A-463A-AB02-3063A183EC75}" type="pres">
      <dgm:prSet presAssocID="{399B38E5-A708-4955-AADF-4C19A375A97E}" presName="hierChild3" presStyleCnt="0"/>
      <dgm:spPr/>
    </dgm:pt>
  </dgm:ptLst>
  <dgm:cxnLst>
    <dgm:cxn modelId="{2DAF687E-76FC-4A0F-8B25-20D6AE9D171A}" type="presOf" srcId="{399B38E5-A708-4955-AADF-4C19A375A97E}" destId="{3F794DB4-7A00-41DF-8661-B94B27BAC998}" srcOrd="0" destOrd="0" presId="urn:microsoft.com/office/officeart/2005/8/layout/hierarchy1"/>
    <dgm:cxn modelId="{2E8CAFCB-4605-4618-9C0A-C69A1EAA9492}" type="presOf" srcId="{84181F04-810E-4F2B-9DEF-D438C66A7477}" destId="{3840F5D7-BF89-42F4-9606-33710019AF17}" srcOrd="0" destOrd="0" presId="urn:microsoft.com/office/officeart/2005/8/layout/hierarchy1"/>
    <dgm:cxn modelId="{7F2D9414-656A-40AE-8B84-4806160E5BF7}" type="presOf" srcId="{3D086CA7-B1D4-427E-A234-464427FCE614}" destId="{69F67605-4228-4957-83EB-8859D30CBD95}" srcOrd="0" destOrd="0" presId="urn:microsoft.com/office/officeart/2005/8/layout/hierarchy1"/>
    <dgm:cxn modelId="{29EAB598-90BB-412F-8657-4944EF83D580}" type="presOf" srcId="{C342CD43-1966-4508-B74E-CF44241B99B5}" destId="{7357F3B4-46D1-43AE-990F-65A58A9BC660}" srcOrd="0" destOrd="0" presId="urn:microsoft.com/office/officeart/2005/8/layout/hierarchy1"/>
    <dgm:cxn modelId="{3018F111-9C10-4223-BDBA-78BCC5E3B42C}" srcId="{3D086CA7-B1D4-427E-A234-464427FCE614}" destId="{C342CD43-1966-4508-B74E-CF44241B99B5}" srcOrd="0" destOrd="0" parTransId="{323E5C4F-4B5B-4C20-8830-028128A0492A}" sibTransId="{3A07935A-2986-4598-BDB9-B39DA1C393AD}"/>
    <dgm:cxn modelId="{4FFC4730-51BB-45C4-96A6-446BBD687813}" type="presOf" srcId="{618C9511-425E-4865-AEF4-D82BC1CAFE86}" destId="{A7212B60-7E3C-40D6-ABAB-60B758C51CF1}" srcOrd="0" destOrd="0" presId="urn:microsoft.com/office/officeart/2005/8/layout/hierarchy1"/>
    <dgm:cxn modelId="{16C236E5-A2AF-481F-85E8-B0D3186D3B6F}" srcId="{C342CD43-1966-4508-B74E-CF44241B99B5}" destId="{399B38E5-A708-4955-AADF-4C19A375A97E}" srcOrd="1" destOrd="0" parTransId="{039202F5-3843-4EFF-9A62-CD301CE70BB9}" sibTransId="{AACE3860-A1CE-4CAD-8935-6BE45BFC253C}"/>
    <dgm:cxn modelId="{35D3E142-2CF6-46C9-9942-2250C7AD6B64}" type="presOf" srcId="{039202F5-3843-4EFF-9A62-CD301CE70BB9}" destId="{4F3C06F2-028C-4171-AC64-1261E520B698}" srcOrd="0" destOrd="0" presId="urn:microsoft.com/office/officeart/2005/8/layout/hierarchy1"/>
    <dgm:cxn modelId="{AB291900-B557-45CE-A2EC-ABEEE91DB0DE}" srcId="{C342CD43-1966-4508-B74E-CF44241B99B5}" destId="{618C9511-425E-4865-AEF4-D82BC1CAFE86}" srcOrd="0" destOrd="0" parTransId="{84181F04-810E-4F2B-9DEF-D438C66A7477}" sibTransId="{44815A9D-F601-4E2D-B676-E9298DA43AF0}"/>
    <dgm:cxn modelId="{DC73769A-A48C-4F1D-A5C8-E8264603DCE3}" type="presParOf" srcId="{69F67605-4228-4957-83EB-8859D30CBD95}" destId="{6DE4E083-9C42-4F10-8DB8-6B5C610CFACF}" srcOrd="0" destOrd="0" presId="urn:microsoft.com/office/officeart/2005/8/layout/hierarchy1"/>
    <dgm:cxn modelId="{DF6FA07F-7943-4E2C-8983-274D3CBA4812}" type="presParOf" srcId="{6DE4E083-9C42-4F10-8DB8-6B5C610CFACF}" destId="{85B0ACD1-6DD8-46C7-ACA6-999701AE2518}" srcOrd="0" destOrd="0" presId="urn:microsoft.com/office/officeart/2005/8/layout/hierarchy1"/>
    <dgm:cxn modelId="{2547E2DA-30DD-4F20-858A-1E944483052A}" type="presParOf" srcId="{85B0ACD1-6DD8-46C7-ACA6-999701AE2518}" destId="{8FF2B076-0368-4402-B4FF-D28222318F7F}" srcOrd="0" destOrd="0" presId="urn:microsoft.com/office/officeart/2005/8/layout/hierarchy1"/>
    <dgm:cxn modelId="{5099A046-755C-4596-AA13-CBCD9643EEDD}" type="presParOf" srcId="{85B0ACD1-6DD8-46C7-ACA6-999701AE2518}" destId="{7357F3B4-46D1-43AE-990F-65A58A9BC660}" srcOrd="1" destOrd="0" presId="urn:microsoft.com/office/officeart/2005/8/layout/hierarchy1"/>
    <dgm:cxn modelId="{7D87C2CE-E882-431A-9EA1-1F8E231CF724}" type="presParOf" srcId="{6DE4E083-9C42-4F10-8DB8-6B5C610CFACF}" destId="{310805DA-7099-4C30-AEDA-4621DB884836}" srcOrd="1" destOrd="0" presId="urn:microsoft.com/office/officeart/2005/8/layout/hierarchy1"/>
    <dgm:cxn modelId="{4D227835-97DD-419C-B9E5-3E71F88B9568}" type="presParOf" srcId="{310805DA-7099-4C30-AEDA-4621DB884836}" destId="{3840F5D7-BF89-42F4-9606-33710019AF17}" srcOrd="0" destOrd="0" presId="urn:microsoft.com/office/officeart/2005/8/layout/hierarchy1"/>
    <dgm:cxn modelId="{7C272952-C8EA-48FD-A6DC-A08F6FF909B0}" type="presParOf" srcId="{310805DA-7099-4C30-AEDA-4621DB884836}" destId="{5B00F6CD-52DC-4D44-946C-D846EBF365ED}" srcOrd="1" destOrd="0" presId="urn:microsoft.com/office/officeart/2005/8/layout/hierarchy1"/>
    <dgm:cxn modelId="{CA846F19-244C-4D09-AAE7-3567D050D8BB}" type="presParOf" srcId="{5B00F6CD-52DC-4D44-946C-D846EBF365ED}" destId="{5A7C4F99-BDB9-4DCB-9BEE-54C3FECB1F97}" srcOrd="0" destOrd="0" presId="urn:microsoft.com/office/officeart/2005/8/layout/hierarchy1"/>
    <dgm:cxn modelId="{9AEFE872-E5C3-4758-A566-5D4E9788BBC8}" type="presParOf" srcId="{5A7C4F99-BDB9-4DCB-9BEE-54C3FECB1F97}" destId="{E252C059-2B30-4AA5-A28C-1CC899C291D6}" srcOrd="0" destOrd="0" presId="urn:microsoft.com/office/officeart/2005/8/layout/hierarchy1"/>
    <dgm:cxn modelId="{76B86A64-639E-4B14-8ED8-58EA2401FBDD}" type="presParOf" srcId="{5A7C4F99-BDB9-4DCB-9BEE-54C3FECB1F97}" destId="{A7212B60-7E3C-40D6-ABAB-60B758C51CF1}" srcOrd="1" destOrd="0" presId="urn:microsoft.com/office/officeart/2005/8/layout/hierarchy1"/>
    <dgm:cxn modelId="{61EFA2E1-C2FC-49D1-B082-873A8FDC86B2}" type="presParOf" srcId="{5B00F6CD-52DC-4D44-946C-D846EBF365ED}" destId="{FD00C44B-D190-4F6E-9EAA-AFA1EBE2084A}" srcOrd="1" destOrd="0" presId="urn:microsoft.com/office/officeart/2005/8/layout/hierarchy1"/>
    <dgm:cxn modelId="{08091A40-8AAA-4F8A-BF4B-9790C381043A}" type="presParOf" srcId="{310805DA-7099-4C30-AEDA-4621DB884836}" destId="{4F3C06F2-028C-4171-AC64-1261E520B698}" srcOrd="2" destOrd="0" presId="urn:microsoft.com/office/officeart/2005/8/layout/hierarchy1"/>
    <dgm:cxn modelId="{9700F38A-1ACD-4DE9-8386-36B320337060}" type="presParOf" srcId="{310805DA-7099-4C30-AEDA-4621DB884836}" destId="{47720667-2194-4BA0-8467-70A555B7BF44}" srcOrd="3" destOrd="0" presId="urn:microsoft.com/office/officeart/2005/8/layout/hierarchy1"/>
    <dgm:cxn modelId="{2650DF93-574A-4CAB-BE42-951C0862F0A8}" type="presParOf" srcId="{47720667-2194-4BA0-8467-70A555B7BF44}" destId="{1560C6BA-541C-4144-8868-27CED84277C6}" srcOrd="0" destOrd="0" presId="urn:microsoft.com/office/officeart/2005/8/layout/hierarchy1"/>
    <dgm:cxn modelId="{A2EDFCCE-09CC-4DFE-B0A8-2E58F22617F8}" type="presParOf" srcId="{1560C6BA-541C-4144-8868-27CED84277C6}" destId="{24F3CBA9-05B8-480C-BDCB-17625B3E032F}" srcOrd="0" destOrd="0" presId="urn:microsoft.com/office/officeart/2005/8/layout/hierarchy1"/>
    <dgm:cxn modelId="{9E2D6453-F035-4F96-9E63-53BA886B6970}" type="presParOf" srcId="{1560C6BA-541C-4144-8868-27CED84277C6}" destId="{3F794DB4-7A00-41DF-8661-B94B27BAC998}" srcOrd="1" destOrd="0" presId="urn:microsoft.com/office/officeart/2005/8/layout/hierarchy1"/>
    <dgm:cxn modelId="{442A2AC0-A28D-444B-8357-7EE4459DA804}" type="presParOf" srcId="{47720667-2194-4BA0-8467-70A555B7BF44}" destId="{6A0E42D7-884A-463A-AB02-3063A183EC7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C06F2-028C-4171-AC64-1261E520B698}">
      <dsp:nvSpPr>
        <dsp:cNvPr id="0" name=""/>
        <dsp:cNvSpPr/>
      </dsp:nvSpPr>
      <dsp:spPr>
        <a:xfrm>
          <a:off x="3175067" y="951738"/>
          <a:ext cx="1968580" cy="436271"/>
        </a:xfrm>
        <a:custGeom>
          <a:avLst/>
          <a:gdLst/>
          <a:ahLst/>
          <a:cxnLst/>
          <a:rect l="0" t="0" r="0" b="0"/>
          <a:pathLst>
            <a:path>
              <a:moveTo>
                <a:pt x="0" y="0"/>
              </a:moveTo>
              <a:lnTo>
                <a:pt x="0" y="297524"/>
              </a:lnTo>
              <a:lnTo>
                <a:pt x="1968580" y="297524"/>
              </a:lnTo>
              <a:lnTo>
                <a:pt x="1968580" y="436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40F5D7-BF89-42F4-9606-33710019AF17}">
      <dsp:nvSpPr>
        <dsp:cNvPr id="0" name=""/>
        <dsp:cNvSpPr/>
      </dsp:nvSpPr>
      <dsp:spPr>
        <a:xfrm>
          <a:off x="1356963" y="951738"/>
          <a:ext cx="1818104" cy="436271"/>
        </a:xfrm>
        <a:custGeom>
          <a:avLst/>
          <a:gdLst/>
          <a:ahLst/>
          <a:cxnLst/>
          <a:rect l="0" t="0" r="0" b="0"/>
          <a:pathLst>
            <a:path>
              <a:moveTo>
                <a:pt x="1818104" y="0"/>
              </a:moveTo>
              <a:lnTo>
                <a:pt x="1818104" y="297524"/>
              </a:lnTo>
              <a:lnTo>
                <a:pt x="0" y="297524"/>
              </a:lnTo>
              <a:lnTo>
                <a:pt x="0" y="436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2B076-0368-4402-B4FF-D28222318F7F}">
      <dsp:nvSpPr>
        <dsp:cNvPr id="0" name=""/>
        <dsp:cNvSpPr/>
      </dsp:nvSpPr>
      <dsp:spPr>
        <a:xfrm>
          <a:off x="2426205" y="683"/>
          <a:ext cx="1497724" cy="951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7F3B4-46D1-43AE-990F-65A58A9BC660}">
      <dsp:nvSpPr>
        <dsp:cNvPr id="0" name=""/>
        <dsp:cNvSpPr/>
      </dsp:nvSpPr>
      <dsp:spPr>
        <a:xfrm>
          <a:off x="2592618" y="158776"/>
          <a:ext cx="1497724" cy="951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Routing Protocol</a:t>
          </a:r>
          <a:endParaRPr lang="en-IN" sz="2500" kern="1200" dirty="0"/>
        </a:p>
      </dsp:txBody>
      <dsp:txXfrm>
        <a:off x="2620473" y="186631"/>
        <a:ext cx="1442014" cy="895344"/>
      </dsp:txXfrm>
    </dsp:sp>
    <dsp:sp modelId="{E252C059-2B30-4AA5-A28C-1CC899C291D6}">
      <dsp:nvSpPr>
        <dsp:cNvPr id="0" name=""/>
        <dsp:cNvSpPr/>
      </dsp:nvSpPr>
      <dsp:spPr>
        <a:xfrm>
          <a:off x="608100" y="1388010"/>
          <a:ext cx="1497724" cy="951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12B60-7E3C-40D6-ABAB-60B758C51CF1}">
      <dsp:nvSpPr>
        <dsp:cNvPr id="0" name=""/>
        <dsp:cNvSpPr/>
      </dsp:nvSpPr>
      <dsp:spPr>
        <a:xfrm>
          <a:off x="774514" y="1546103"/>
          <a:ext cx="1497724" cy="951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Static</a:t>
          </a:r>
          <a:endParaRPr lang="en-IN" sz="2500" kern="1200" dirty="0"/>
        </a:p>
      </dsp:txBody>
      <dsp:txXfrm>
        <a:off x="802369" y="1573958"/>
        <a:ext cx="1442014" cy="895344"/>
      </dsp:txXfrm>
    </dsp:sp>
    <dsp:sp modelId="{24F3CBA9-05B8-480C-BDCB-17625B3E032F}">
      <dsp:nvSpPr>
        <dsp:cNvPr id="0" name=""/>
        <dsp:cNvSpPr/>
      </dsp:nvSpPr>
      <dsp:spPr>
        <a:xfrm>
          <a:off x="4394785" y="1388010"/>
          <a:ext cx="1497724" cy="951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94DB4-7A00-41DF-8661-B94B27BAC998}">
      <dsp:nvSpPr>
        <dsp:cNvPr id="0" name=""/>
        <dsp:cNvSpPr/>
      </dsp:nvSpPr>
      <dsp:spPr>
        <a:xfrm>
          <a:off x="4561199" y="1546103"/>
          <a:ext cx="1497724" cy="951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Dynamic</a:t>
          </a:r>
          <a:endParaRPr lang="en-IN" sz="2500" kern="1200" dirty="0"/>
        </a:p>
      </dsp:txBody>
      <dsp:txXfrm>
        <a:off x="4589054" y="1573958"/>
        <a:ext cx="1442014" cy="895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773597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72a06022c_2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9" name="Google Shape;149;g1172a06022c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103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77ff498e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177ff498e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177ff498e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241" name="Google Shape;241;g1177ff498e4_0_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1441928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7d41f394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17d41f394f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7d41f394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
        <p:nvSpPr>
          <p:cNvPr id="724" name="Google Shape;724;g117d41f394f_0_27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393394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7d41f394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17d41f394f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7d41f394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
        <p:nvSpPr>
          <p:cNvPr id="724" name="Google Shape;724;g117d41f394f_0_27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058307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7d41f394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17d41f394f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3" name="Google Shape;723;g117d41f394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
        <p:nvSpPr>
          <p:cNvPr id="724" name="Google Shape;724;g117d41f394f_0_27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056552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7d41f394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17d41f394f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7d41f394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
        <p:nvSpPr>
          <p:cNvPr id="724" name="Google Shape;724;g117d41f394f_0_27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11701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7d41f394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17d41f394f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7d41f394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
        <p:nvSpPr>
          <p:cNvPr id="724" name="Google Shape;724;g117d41f394f_0_27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273660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7d41f394f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g117d41f394f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117d41f394f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
        <p:nvSpPr>
          <p:cNvPr id="737" name="Google Shape;737;g117d41f394f_0_29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747073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17d41f394f_0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g117d41f394f_0_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117d41f394f_0_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
        <p:nvSpPr>
          <p:cNvPr id="827" name="Google Shape;827;g117d41f394f_0_30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9058817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158933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9191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6067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77ff498e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177ff498e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g1177ff498e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241" name="Google Shape;241;g1177ff498e4_0_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604331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145016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121307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291766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511793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306849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6129641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826095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41210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7d41f394f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117d41f394f_0_5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117d41f394f_0_5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
        <p:nvSpPr>
          <p:cNvPr id="1005" name="Google Shape;1005;g117d41f394f_0_5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4485393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783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951660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40596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7d41f394f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g117d41f394f_0_6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g117d41f394f_0_6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
        <p:nvSpPr>
          <p:cNvPr id="1094" name="Google Shape;1094;g117d41f394f_0_63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754024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7d41f394f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g117d41f394f_0_6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g117d41f394f_0_6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
        <p:nvSpPr>
          <p:cNvPr id="1094" name="Google Shape;1094;g117d41f394f_0_63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25227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17d41f394f_0_7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117d41f394f_0_7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g117d41f394f_0_7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162</a:t>
            </a:fld>
            <a:endParaRPr/>
          </a:p>
        </p:txBody>
      </p:sp>
      <p:sp>
        <p:nvSpPr>
          <p:cNvPr id="1241" name="Google Shape;1241;g117d41f394f_0_79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398326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7d41f394f_0_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117d41f394f_0_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g117d41f394f_0_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164</a:t>
            </a:fld>
            <a:endParaRPr/>
          </a:p>
        </p:txBody>
      </p:sp>
      <p:sp>
        <p:nvSpPr>
          <p:cNvPr id="1267" name="Google Shape;1267;g117d41f394f_0_82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477131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7d41f394f_0_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117d41f394f_0_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g117d41f394f_0_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165</a:t>
            </a:fld>
            <a:endParaRPr/>
          </a:p>
        </p:txBody>
      </p:sp>
      <p:sp>
        <p:nvSpPr>
          <p:cNvPr id="1267" name="Google Shape;1267;g117d41f394f_0_82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545115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7d41f394f_0_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117d41f394f_0_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g117d41f394f_0_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166</a:t>
            </a:fld>
            <a:endParaRPr/>
          </a:p>
        </p:txBody>
      </p:sp>
      <p:sp>
        <p:nvSpPr>
          <p:cNvPr id="1267" name="Google Shape;1267;g117d41f394f_0_82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650071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7d41f394f_0_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117d41f394f_0_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g117d41f394f_0_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167</a:t>
            </a:fld>
            <a:endParaRPr/>
          </a:p>
        </p:txBody>
      </p:sp>
      <p:sp>
        <p:nvSpPr>
          <p:cNvPr id="1267" name="Google Shape;1267;g117d41f394f_0_82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5555416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1172a06022c_2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1172a06022c_2_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3" name="Google Shape;1353;g1172a06022c_2_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rPr>
              <a:t>168</a:t>
            </a:fld>
            <a:endParaRPr>
              <a:solidFill>
                <a:srgbClr val="000000"/>
              </a:solidFill>
            </a:endParaRPr>
          </a:p>
        </p:txBody>
      </p:sp>
      <p:sp>
        <p:nvSpPr>
          <p:cNvPr id="1354" name="Google Shape;1354;g1172a06022c_2_6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000000"/>
                </a:solidFill>
              </a:rPr>
              <a:t>MIT-WPU</a:t>
            </a:r>
            <a:endParaRPr>
              <a:solidFill>
                <a:srgbClr val="000000"/>
              </a:solidFill>
            </a:endParaRPr>
          </a:p>
        </p:txBody>
      </p:sp>
    </p:spTree>
    <p:extLst>
      <p:ext uri="{BB962C8B-B14F-4D97-AF65-F5344CB8AC3E}">
        <p14:creationId xmlns:p14="http://schemas.microsoft.com/office/powerpoint/2010/main" val="32487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334282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776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80366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3188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2715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99337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8385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72a06022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172a06022c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172a06022c_2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82" name="Google Shape;182;g1172a06022c_2_1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39697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43635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4838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5025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77ff498e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177ff498e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77ff498e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295" name="Google Shape;295;g1177ff498e4_0_1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987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77ff498e4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177ff498e4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177ff498e4_0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337" name="Google Shape;337;g1177ff498e4_0_16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55890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77ff498e4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177ff498e4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177ff498e4_0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337" name="Google Shape;337;g1177ff498e4_0_16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98131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30</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1967584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31</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819557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7732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726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72a06022c_2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1172a06022c_2_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2" name="Google Shape;192;g1172a06022c_2_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193" name="Google Shape;193;g1172a06022c_2_13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31094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8241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1749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785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8525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5515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44</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3263358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45</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3225422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46</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238938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47</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108314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48</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55218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72a06022c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172a06022c_2_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172a06022c_2_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205" name="Google Shape;205;g1172a06022c_2_14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63686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49</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881332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50</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518943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51</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199017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52</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2881783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54</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1278683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55</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891436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56</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4024694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57</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1857304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58</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745825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4300" y="746125"/>
            <a:ext cx="6629400" cy="3730625"/>
          </a:xfrm>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7B70F4-F738-4B95-A9A6-466D8DA9EAF7}" type="slidenum">
              <a:rPr lang="en-US" smtClean="0">
                <a:solidFill>
                  <a:srgbClr val="000000"/>
                </a:solidFill>
              </a:rPr>
              <a:pPr fontAlgn="base">
                <a:spcBef>
                  <a:spcPct val="0"/>
                </a:spcBef>
                <a:spcAft>
                  <a:spcPct val="0"/>
                </a:spcAft>
                <a:defRPr/>
              </a:pPr>
              <a:t>59</a:t>
            </a:fld>
            <a:endParaRPr lang="en-US">
              <a:solidFill>
                <a:srgbClr val="000000"/>
              </a:solidFill>
            </a:endParaRPr>
          </a:p>
        </p:txBody>
      </p:sp>
      <p:sp>
        <p:nvSpPr>
          <p:cNvPr id="46085"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solidFill>
                  <a:srgbClr val="000000"/>
                </a:solidFill>
              </a:rPr>
              <a:t>MIT-WPU</a:t>
            </a:r>
          </a:p>
        </p:txBody>
      </p:sp>
    </p:spTree>
    <p:extLst>
      <p:ext uri="{BB962C8B-B14F-4D97-AF65-F5344CB8AC3E}">
        <p14:creationId xmlns:p14="http://schemas.microsoft.com/office/powerpoint/2010/main" val="86570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72a06022c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172a06022c_2_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172a06022c_2_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205" name="Google Shape;205;g1172a06022c_2_14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99696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77ff498e4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1177ff498e4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1177ff498e4_0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
        <p:nvSpPr>
          <p:cNvPr id="500" name="Google Shape;500;g1177ff498e4_0_29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66233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77ff498e4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177ff498e4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177ff498e4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
        <p:nvSpPr>
          <p:cNvPr id="512" name="Google Shape;512;g1177ff498e4_0_30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39104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77ff498e4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1177ff498e4_0_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1177ff498e4_0_3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
        <p:nvSpPr>
          <p:cNvPr id="524" name="Google Shape;524;g1177ff498e4_0_35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54652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29556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45443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41494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70229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718105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24194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6723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72a06022c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172a06022c_2_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172a06022c_2_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205" name="Google Shape;205;g1172a06022c_2_14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1385389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30495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208978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437351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84700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622905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17d41f394f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117d41f394f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17d41f394f_0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
        <p:nvSpPr>
          <p:cNvPr id="588" name="Google Shape;588;g117d41f394f_0_10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632019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47485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503303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13721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35439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7ff498e4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7ff498e4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7ff498e4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217" name="Google Shape;217;g1177ff498e4_0_2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59922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69767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026561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189493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541859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9658604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7d41f394f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117d41f394f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d41f394f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
        <p:nvSpPr>
          <p:cNvPr id="562" name="Google Shape;562;g117d41f394f_0_9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259567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d41f394f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117d41f394f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g117d41f394f_0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
        <p:nvSpPr>
          <p:cNvPr id="601" name="Google Shape;601;g117d41f394f_0_20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89497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7d41f394f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117d41f394f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117d41f394f_0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
        <p:nvSpPr>
          <p:cNvPr id="613" name="Google Shape;613;g117d41f394f_0_22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898505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7d41f394f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117d41f394f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117d41f394f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
        <p:nvSpPr>
          <p:cNvPr id="625" name="Google Shape;625;g117d41f394f_0_21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720168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7d41f394f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117d41f394f_0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117d41f394f_0_2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
        <p:nvSpPr>
          <p:cNvPr id="637" name="Google Shape;637;g117d41f394f_0_24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143490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77ff498e4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177ff498e4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1177ff498e4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229" name="Google Shape;229;g1177ff498e4_0_4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8320869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7d41f394f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117d41f394f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117d41f394f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
        <p:nvSpPr>
          <p:cNvPr id="675" name="Google Shape;675;g117d41f394f_0_14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637547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177ff498e4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g1177ff498e4_0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1177ff498e4_0_4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
        <p:nvSpPr>
          <p:cNvPr id="687" name="Google Shape;687;g1177ff498e4_0_43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902861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77ff498e4_0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g1177ff498e4_0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g1177ff498e4_0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
        <p:nvSpPr>
          <p:cNvPr id="699" name="Google Shape;699;g1177ff498e4_0_45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432784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17d41f394f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117d41f394f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17d41f394f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
        <p:nvSpPr>
          <p:cNvPr id="750" name="Google Shape;750;g117d41f394f_0_2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019887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17d41f394f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117d41f394f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17d41f394f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
        <p:nvSpPr>
          <p:cNvPr id="750" name="Google Shape;750;g117d41f394f_0_2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3002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177ff498e4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1177ff498e4_0_4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g1177ff498e4_0_4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
        <p:nvSpPr>
          <p:cNvPr id="762" name="Google Shape;762;g1177ff498e4_0_48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65003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7d41f39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117d41f394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17d41f394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
        <p:nvSpPr>
          <p:cNvPr id="774" name="Google Shape;774;g117d41f394f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536248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7d41f39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117d41f394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17d41f394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
        <p:nvSpPr>
          <p:cNvPr id="774" name="Google Shape;774;g117d41f394f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807676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7d41f39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117d41f394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17d41f394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
        <p:nvSpPr>
          <p:cNvPr id="774" name="Google Shape;774;g117d41f394f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67566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7d41f39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117d41f394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17d41f394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
        <p:nvSpPr>
          <p:cNvPr id="774" name="Google Shape;774;g117d41f394f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9079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77ff498e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177ff498e4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177ff498e4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55" name="Google Shape;255;g1177ff498e4_0_7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874600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1" name="Google Shape;1561;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1707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8" name="Google Shape;156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3683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5" name="Google Shape;157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260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3" name="Google Shape;1583;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0472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1" name="Google Shape;1591;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0739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9" name="Google Shape;1599;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537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191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7778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0" name="Google Shape;1620;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6772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7" name="Google Shape;1627;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25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B2B245A-8C58-4B1A-AB71-7500F473EC8B}" type="datetime1">
              <a:rPr lang="en-US" smtClean="0"/>
              <a:t>14-Mar-24</a:t>
            </a:fld>
            <a:endParaRPr lang="en-IN"/>
          </a:p>
        </p:txBody>
      </p:sp>
      <p:sp>
        <p:nvSpPr>
          <p:cNvPr id="5" name="Footer Placeholder 4"/>
          <p:cNvSpPr>
            <a:spLocks noGrp="1"/>
          </p:cNvSpPr>
          <p:nvPr>
            <p:ph type="ftr" sz="quarter" idx="11"/>
          </p:nvPr>
        </p:nvSpPr>
        <p:spPr/>
        <p:txBody>
          <a:bodyPr/>
          <a:lstStyle/>
          <a:p>
            <a:r>
              <a:rPr lang="en-IN" smtClean="0"/>
              <a:t>Computer Networks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507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30638D0-7A7A-4196-82AD-1AECD15BF0DA}" type="datetime1">
              <a:rPr lang="en-US" smtClean="0"/>
              <a:t>14-Mar-24</a:t>
            </a:fld>
            <a:endParaRPr lang="en-IN"/>
          </a:p>
        </p:txBody>
      </p:sp>
      <p:sp>
        <p:nvSpPr>
          <p:cNvPr id="5" name="Footer Placeholder 4"/>
          <p:cNvSpPr>
            <a:spLocks noGrp="1"/>
          </p:cNvSpPr>
          <p:nvPr>
            <p:ph type="ftr" sz="quarter" idx="11"/>
          </p:nvPr>
        </p:nvSpPr>
        <p:spPr/>
        <p:txBody>
          <a:bodyPr/>
          <a:lstStyle/>
          <a:p>
            <a:r>
              <a:rPr lang="en-IN" smtClean="0"/>
              <a:t>Computer Networks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6834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E2F8DEA-6B7F-48EB-A5A1-952D8F28C454}" type="datetime1">
              <a:rPr lang="en-US" smtClean="0"/>
              <a:t>14-Mar-24</a:t>
            </a:fld>
            <a:endParaRPr lang="en-IN"/>
          </a:p>
        </p:txBody>
      </p:sp>
      <p:sp>
        <p:nvSpPr>
          <p:cNvPr id="5" name="Footer Placeholder 4"/>
          <p:cNvSpPr>
            <a:spLocks noGrp="1"/>
          </p:cNvSpPr>
          <p:nvPr>
            <p:ph type="ftr" sz="quarter" idx="11"/>
          </p:nvPr>
        </p:nvSpPr>
        <p:spPr/>
        <p:txBody>
          <a:bodyPr/>
          <a:lstStyle/>
          <a:p>
            <a:r>
              <a:rPr lang="en-IN" smtClean="0"/>
              <a:t>Computer Networks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75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5FB9369-76CA-4116-B9D8-A59CE44610BE}" type="datetime1">
              <a:rPr lang="en-US" smtClean="0"/>
              <a:t>14-Mar-24</a:t>
            </a:fld>
            <a:endParaRPr lang="en-IN"/>
          </a:p>
        </p:txBody>
      </p:sp>
      <p:sp>
        <p:nvSpPr>
          <p:cNvPr id="5" name="Footer Placeholder 4"/>
          <p:cNvSpPr>
            <a:spLocks noGrp="1"/>
          </p:cNvSpPr>
          <p:nvPr>
            <p:ph type="ftr" sz="quarter" idx="11"/>
          </p:nvPr>
        </p:nvSpPr>
        <p:spPr/>
        <p:txBody>
          <a:bodyPr/>
          <a:lstStyle/>
          <a:p>
            <a:r>
              <a:rPr lang="en-IN" smtClean="0"/>
              <a:t>Computer Networks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2036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69A19E-5CFE-478D-B099-6B978A081B29}" type="datetime1">
              <a:rPr lang="en-US" smtClean="0"/>
              <a:t>14-Mar-24</a:t>
            </a:fld>
            <a:endParaRPr lang="en-IN"/>
          </a:p>
        </p:txBody>
      </p:sp>
      <p:sp>
        <p:nvSpPr>
          <p:cNvPr id="5" name="Footer Placeholder 4"/>
          <p:cNvSpPr>
            <a:spLocks noGrp="1"/>
          </p:cNvSpPr>
          <p:nvPr>
            <p:ph type="ftr" sz="quarter" idx="11"/>
          </p:nvPr>
        </p:nvSpPr>
        <p:spPr/>
        <p:txBody>
          <a:bodyPr/>
          <a:lstStyle/>
          <a:p>
            <a:r>
              <a:rPr lang="en-IN" smtClean="0"/>
              <a:t>Computer Networks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281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89D9F1-603E-4A4A-870B-BC0A11BED6E1}" type="datetime1">
              <a:rPr lang="en-US" smtClean="0"/>
              <a:t>14-Mar-24</a:t>
            </a:fld>
            <a:endParaRPr lang="en-IN"/>
          </a:p>
        </p:txBody>
      </p:sp>
      <p:sp>
        <p:nvSpPr>
          <p:cNvPr id="6" name="Footer Placeholder 5"/>
          <p:cNvSpPr>
            <a:spLocks noGrp="1"/>
          </p:cNvSpPr>
          <p:nvPr>
            <p:ph type="ftr" sz="quarter" idx="11"/>
          </p:nvPr>
        </p:nvSpPr>
        <p:spPr/>
        <p:txBody>
          <a:bodyPr/>
          <a:lstStyle/>
          <a:p>
            <a:r>
              <a:rPr lang="en-IN" smtClean="0"/>
              <a:t>Computer Networks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55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8FDF40F-3DCD-4D7D-B0F1-BDA493B18692}" type="datetime1">
              <a:rPr lang="en-US" smtClean="0"/>
              <a:t>14-Mar-24</a:t>
            </a:fld>
            <a:endParaRPr lang="en-IN"/>
          </a:p>
        </p:txBody>
      </p:sp>
      <p:sp>
        <p:nvSpPr>
          <p:cNvPr id="8" name="Footer Placeholder 7"/>
          <p:cNvSpPr>
            <a:spLocks noGrp="1"/>
          </p:cNvSpPr>
          <p:nvPr>
            <p:ph type="ftr" sz="quarter" idx="11"/>
          </p:nvPr>
        </p:nvSpPr>
        <p:spPr/>
        <p:txBody>
          <a:bodyPr/>
          <a:lstStyle/>
          <a:p>
            <a:r>
              <a:rPr lang="en-IN" smtClean="0"/>
              <a:t>Computer Networks</a:t>
            </a:r>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34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30BC1EE-D06C-4800-8781-E9941E3A8411}" type="datetime1">
              <a:rPr lang="en-US" smtClean="0"/>
              <a:t>14-Mar-24</a:t>
            </a:fld>
            <a:endParaRPr lang="en-IN"/>
          </a:p>
        </p:txBody>
      </p:sp>
      <p:sp>
        <p:nvSpPr>
          <p:cNvPr id="4" name="Footer Placeholder 3"/>
          <p:cNvSpPr>
            <a:spLocks noGrp="1"/>
          </p:cNvSpPr>
          <p:nvPr>
            <p:ph type="ftr" sz="quarter" idx="11"/>
          </p:nvPr>
        </p:nvSpPr>
        <p:spPr/>
        <p:txBody>
          <a:bodyPr/>
          <a:lstStyle/>
          <a:p>
            <a:r>
              <a:rPr lang="en-IN" smtClean="0"/>
              <a:t>Computer Networks</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8411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7E3F6-EE98-4F09-8591-8E575DCD5D2B}" type="datetime1">
              <a:rPr lang="en-US" smtClean="0"/>
              <a:t>14-Mar-24</a:t>
            </a:fld>
            <a:endParaRPr lang="en-IN"/>
          </a:p>
        </p:txBody>
      </p:sp>
      <p:sp>
        <p:nvSpPr>
          <p:cNvPr id="3" name="Footer Placeholder 2"/>
          <p:cNvSpPr>
            <a:spLocks noGrp="1"/>
          </p:cNvSpPr>
          <p:nvPr>
            <p:ph type="ftr" sz="quarter" idx="11"/>
          </p:nvPr>
        </p:nvSpPr>
        <p:spPr/>
        <p:txBody>
          <a:bodyPr/>
          <a:lstStyle/>
          <a:p>
            <a:r>
              <a:rPr lang="en-IN" smtClean="0"/>
              <a:t>Computer Networks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0277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F6D2A-15A5-4C64-BFA4-6F7AA709D39D}" type="datetime1">
              <a:rPr lang="en-US" smtClean="0"/>
              <a:t>14-Mar-24</a:t>
            </a:fld>
            <a:endParaRPr lang="en-IN"/>
          </a:p>
        </p:txBody>
      </p:sp>
      <p:sp>
        <p:nvSpPr>
          <p:cNvPr id="6" name="Footer Placeholder 5"/>
          <p:cNvSpPr>
            <a:spLocks noGrp="1"/>
          </p:cNvSpPr>
          <p:nvPr>
            <p:ph type="ftr" sz="quarter" idx="11"/>
          </p:nvPr>
        </p:nvSpPr>
        <p:spPr/>
        <p:txBody>
          <a:bodyPr/>
          <a:lstStyle/>
          <a:p>
            <a:r>
              <a:rPr lang="en-IN" smtClean="0"/>
              <a:t>Computer Networks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314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32DBCF-732D-4123-B772-D27040A35B49}" type="datetime1">
              <a:rPr lang="en-US" smtClean="0"/>
              <a:t>14-Mar-24</a:t>
            </a:fld>
            <a:endParaRPr lang="en-IN"/>
          </a:p>
        </p:txBody>
      </p:sp>
      <p:sp>
        <p:nvSpPr>
          <p:cNvPr id="6" name="Footer Placeholder 5"/>
          <p:cNvSpPr>
            <a:spLocks noGrp="1"/>
          </p:cNvSpPr>
          <p:nvPr>
            <p:ph type="ftr" sz="quarter" idx="11"/>
          </p:nvPr>
        </p:nvSpPr>
        <p:spPr/>
        <p:txBody>
          <a:bodyPr/>
          <a:lstStyle/>
          <a:p>
            <a:r>
              <a:rPr lang="en-IN" smtClean="0"/>
              <a:t>Computer Networks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43305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E0B5682-54F5-44B6-A822-13F16723BEF9}" type="datetime1">
              <a:rPr lang="en-US" smtClean="0"/>
              <a:t>14-Mar-24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smtClean="0"/>
              <a:t>Computer Networks</a:t>
            </a:r>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654864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image" Target="../media/image47.jpg"/></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2" name="Google Shape;152;p26"/>
          <p:cNvPicPr preferRelativeResize="0"/>
          <p:nvPr/>
        </p:nvPicPr>
        <p:blipFill rotWithShape="1">
          <a:blip r:embed="rId3">
            <a:alphaModFix/>
          </a:blip>
          <a:srcRect/>
          <a:stretch/>
        </p:blipFill>
        <p:spPr>
          <a:xfrm>
            <a:off x="651129" y="323850"/>
            <a:ext cx="7645145" cy="1552575"/>
          </a:xfrm>
          <a:prstGeom prst="rect">
            <a:avLst/>
          </a:prstGeom>
          <a:noFill/>
          <a:ln>
            <a:noFill/>
          </a:ln>
          <a:effectLst>
            <a:outerShdw blurRad="292100" dist="139700" dir="2700000" algn="tl" rotWithShape="0">
              <a:srgbClr val="333333">
                <a:alpha val="64709"/>
              </a:srgbClr>
            </a:outerShdw>
          </a:effectLst>
        </p:spPr>
      </p:pic>
      <p:sp>
        <p:nvSpPr>
          <p:cNvPr id="153" name="Google Shape;153;p26"/>
          <p:cNvSpPr/>
          <p:nvPr/>
        </p:nvSpPr>
        <p:spPr>
          <a:xfrm>
            <a:off x="501540" y="2336110"/>
            <a:ext cx="8312369" cy="53091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700" b="1" i="0" u="none" strike="noStrike" cap="none" dirty="0">
                <a:solidFill>
                  <a:schemeClr val="dk1"/>
                </a:solidFill>
                <a:latin typeface="Times New Roman"/>
                <a:ea typeface="Times New Roman"/>
                <a:cs typeface="Times New Roman"/>
                <a:sym typeface="Times New Roman"/>
              </a:rPr>
              <a:t>	</a:t>
            </a:r>
            <a:r>
              <a:rPr lang="en" sz="2700" b="1" dirty="0">
                <a:solidFill>
                  <a:schemeClr val="dk1"/>
                </a:solidFill>
                <a:latin typeface="Times New Roman"/>
                <a:ea typeface="Times New Roman"/>
                <a:cs typeface="Times New Roman"/>
                <a:sym typeface="Times New Roman"/>
              </a:rPr>
              <a:t>Computer Networks</a:t>
            </a:r>
            <a:endParaRPr sz="300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a:t>
            </a:fld>
            <a:endParaRPr sz="900">
              <a:solidFill>
                <a:schemeClr val="dk1"/>
              </a:solidFill>
              <a:latin typeface="Times New Roman"/>
              <a:ea typeface="Times New Roman"/>
              <a:cs typeface="Times New Roman"/>
              <a:sym typeface="Times New Roman"/>
            </a:endParaRPr>
          </a:p>
        </p:txBody>
      </p:sp>
      <p:sp>
        <p:nvSpPr>
          <p:cNvPr id="243" name="Google Shape;243;p34"/>
          <p:cNvSpPr txBox="1">
            <a:spLocks noGrp="1"/>
          </p:cNvSpPr>
          <p:nvPr>
            <p:ph type="title" idx="4294967295"/>
          </p:nvPr>
        </p:nvSpPr>
        <p:spPr>
          <a:xfrm>
            <a:off x="1296988" y="127000"/>
            <a:ext cx="7847012"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dirty="0">
                <a:solidFill>
                  <a:srgbClr val="002060"/>
                </a:solidFill>
                <a:latin typeface="Times New Roman"/>
                <a:ea typeface="Times New Roman"/>
                <a:cs typeface="Times New Roman"/>
                <a:sym typeface="Times New Roman"/>
              </a:rPr>
              <a:t>Network Layer Design Issues (Cntd.)</a:t>
            </a:r>
            <a:endParaRPr sz="2800" dirty="0">
              <a:solidFill>
                <a:srgbClr val="002060"/>
              </a:solidFill>
              <a:latin typeface="Times New Roman"/>
              <a:ea typeface="Times New Roman"/>
              <a:cs typeface="Times New Roman"/>
              <a:sym typeface="Times New Roman"/>
            </a:endParaRPr>
          </a:p>
        </p:txBody>
      </p:sp>
      <p:pic>
        <p:nvPicPr>
          <p:cNvPr id="10"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606664" y="926519"/>
            <a:ext cx="7416107" cy="3693319"/>
          </a:xfrm>
          <a:prstGeom prst="rect">
            <a:avLst/>
          </a:prstGeom>
        </p:spPr>
        <p:txBody>
          <a:bodyPr wrap="square">
            <a:spAutoFit/>
          </a:bodyPr>
          <a:lstStyle/>
          <a:p>
            <a:pPr>
              <a:spcBef>
                <a:spcPts val="1200"/>
              </a:spcBef>
            </a:pPr>
            <a:r>
              <a:rPr lang="en-US" sz="2000" b="1" dirty="0">
                <a:solidFill>
                  <a:srgbClr val="273239"/>
                </a:solidFill>
                <a:latin typeface="Times New Roman" panose="02020603050405020304" pitchFamily="18" charset="0"/>
                <a:cs typeface="Times New Roman" panose="02020603050405020304" pitchFamily="18" charset="0"/>
              </a:rPr>
              <a:t>2. Services provided to </a:t>
            </a:r>
            <a:r>
              <a:rPr lang="en-US" sz="2000" dirty="0">
                <a:solidFill>
                  <a:srgbClr val="FF0000"/>
                </a:solidFill>
                <a:latin typeface="Times New Roman" panose="02020603050405020304" pitchFamily="18" charset="0"/>
                <a:cs typeface="Times New Roman" panose="02020603050405020304" pitchFamily="18" charset="0"/>
              </a:rPr>
              <a:t>Transport Layer</a:t>
            </a:r>
            <a:r>
              <a:rPr lang="en-US" sz="2000" b="1" dirty="0" smtClean="0">
                <a:solidFill>
                  <a:srgbClr val="FF0000"/>
                </a:solidFill>
                <a:latin typeface="Times New Roman" panose="02020603050405020304" pitchFamily="18" charset="0"/>
                <a:cs typeface="Times New Roman" panose="02020603050405020304" pitchFamily="18" charset="0"/>
              </a:rPr>
              <a:t>: </a:t>
            </a:r>
          </a:p>
          <a:p>
            <a:pPr>
              <a:spcBef>
                <a:spcPts val="1200"/>
              </a:spcBef>
            </a:pPr>
            <a:r>
              <a:rPr lang="en-US" sz="2000" dirty="0" smtClean="0">
                <a:latin typeface="Times New Roman" panose="02020603050405020304" pitchFamily="18" charset="0"/>
                <a:cs typeface="Times New Roman" panose="02020603050405020304" pitchFamily="18" charset="0"/>
              </a:rPr>
              <a:t>Through </a:t>
            </a:r>
            <a:r>
              <a:rPr lang="en-US" sz="2000" dirty="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network-transport </a:t>
            </a:r>
            <a:r>
              <a:rPr lang="en-US" sz="2000" dirty="0">
                <a:latin typeface="Times New Roman" panose="02020603050405020304" pitchFamily="18" charset="0"/>
                <a:cs typeface="Times New Roman" panose="02020603050405020304" pitchFamily="18" charset="0"/>
              </a:rPr>
              <a:t>layer interface, the network layer transfers it’s services to the transport layer</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But before providing these services to the </a:t>
            </a:r>
            <a:r>
              <a:rPr lang="en-US" sz="2000" dirty="0" smtClean="0">
                <a:latin typeface="Times New Roman" panose="02020603050405020304" pitchFamily="18" charset="0"/>
                <a:cs typeface="Times New Roman" panose="02020603050405020304" pitchFamily="18" charset="0"/>
              </a:rPr>
              <a:t>transport </a:t>
            </a:r>
            <a:r>
              <a:rPr lang="en-US" sz="2000" dirty="0">
                <a:latin typeface="Times New Roman" panose="02020603050405020304" pitchFamily="18" charset="0"/>
                <a:cs typeface="Times New Roman" panose="02020603050405020304" pitchFamily="18" charset="0"/>
              </a:rPr>
              <a:t>layer following goals must be kept in </a:t>
            </a:r>
            <a:r>
              <a:rPr lang="en-US" sz="2000" dirty="0" smtClean="0">
                <a:latin typeface="Times New Roman" panose="02020603050405020304" pitchFamily="18" charset="0"/>
                <a:cs typeface="Times New Roman" panose="02020603050405020304" pitchFamily="18" charset="0"/>
              </a:rPr>
              <a:t>mind</a:t>
            </a:r>
          </a:p>
          <a:p>
            <a:pPr marL="540000" indent="-285750" fontAlgn="base">
              <a:spcBef>
                <a:spcPts val="12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Offering services must not depend on router technology.</a:t>
            </a:r>
          </a:p>
          <a:p>
            <a:pPr marL="540000" indent="-285750" fontAlgn="base">
              <a:spcBef>
                <a:spcPts val="12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transport layer needs to be protected from the type, number and topology of the available router.</a:t>
            </a:r>
          </a:p>
          <a:p>
            <a:pPr marL="540000" indent="-285750" fontAlgn="base">
              <a:spcBef>
                <a:spcPts val="12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network addresses for the transport layer should use uniform numbering pattern also at LAN and WAN connections.</a:t>
            </a:r>
          </a:p>
          <a:p>
            <a:endParaRPr lang="en-IN" dirty="0">
              <a:solidFill>
                <a:srgbClr val="FF000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3" name="Google Shape;753;p7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100</a:t>
            </a:fld>
            <a:endParaRPr sz="900">
              <a:solidFill>
                <a:schemeClr val="dk1"/>
              </a:solidFill>
              <a:latin typeface="Times New Roman"/>
              <a:ea typeface="Times New Roman"/>
              <a:cs typeface="Times New Roman"/>
              <a:sym typeface="Times New Roman"/>
            </a:endParaRPr>
          </a:p>
        </p:txBody>
      </p:sp>
      <p:sp>
        <p:nvSpPr>
          <p:cNvPr id="752" name="Google Shape;752;p74"/>
          <p:cNvSpPr txBox="1">
            <a:spLocks noGrp="1"/>
          </p:cNvSpPr>
          <p:nvPr>
            <p:ph type="title" idx="4294967295"/>
          </p:nvPr>
        </p:nvSpPr>
        <p:spPr>
          <a:xfrm>
            <a:off x="990600" y="147638"/>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Internet Protocol: IPv6</a:t>
            </a:r>
            <a:endParaRPr sz="3200" b="1" dirty="0">
              <a:solidFill>
                <a:srgbClr val="002060"/>
              </a:solidFill>
              <a:latin typeface="Times New Roman"/>
              <a:ea typeface="Times New Roman"/>
              <a:cs typeface="Times New Roman"/>
              <a:sym typeface="Times New Roman"/>
            </a:endParaRPr>
          </a:p>
        </p:txBody>
      </p:sp>
      <p:sp>
        <p:nvSpPr>
          <p:cNvPr id="755" name="Google Shape;755;p74"/>
          <p:cNvSpPr txBox="1">
            <a:spLocks noGrp="1"/>
          </p:cNvSpPr>
          <p:nvPr>
            <p:ph type="body" idx="4294967295"/>
          </p:nvPr>
        </p:nvSpPr>
        <p:spPr>
          <a:xfrm>
            <a:off x="793750" y="669925"/>
            <a:ext cx="8350250" cy="3600450"/>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Initial motivation: </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32-bit address space soon to be completely allocated</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Additional motivation:</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header format helps speed processing/forwarding</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header changes to facilitate QoS </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IPv6 datagram format:</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Fixed length 40-byte header </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fragmentation not allowed</a:t>
            </a:r>
            <a:endParaRPr sz="2400" dirty="0">
              <a:solidFill>
                <a:schemeClr val="dk1"/>
              </a:solidFill>
              <a:latin typeface="Times New Roman"/>
              <a:ea typeface="Times New Roman"/>
              <a:cs typeface="Times New Roman"/>
              <a:sym typeface="Times New Roman"/>
            </a:endParaRPr>
          </a:p>
        </p:txBody>
      </p:sp>
      <p:pic>
        <p:nvPicPr>
          <p:cNvPr id="754" name="Google Shape;754;p74"/>
          <p:cNvPicPr preferRelativeResize="0"/>
          <p:nvPr/>
        </p:nvPicPr>
        <p:blipFill rotWithShape="1">
          <a:blip r:embed="rId3">
            <a:alphaModFix/>
          </a:blip>
          <a:srcRect/>
          <a:stretch/>
        </p:blipFill>
        <p:spPr>
          <a:xfrm>
            <a:off x="41822" y="47020"/>
            <a:ext cx="549324" cy="597580"/>
          </a:xfrm>
          <a:prstGeom prst="rect">
            <a:avLst/>
          </a:prstGeom>
          <a:noFill/>
          <a:ln>
            <a:noFill/>
          </a:ln>
        </p:spPr>
      </p:pic>
    </p:spTree>
    <p:extLst>
      <p:ext uri="{BB962C8B-B14F-4D97-AF65-F5344CB8AC3E}">
        <p14:creationId xmlns:p14="http://schemas.microsoft.com/office/powerpoint/2010/main" val="21258639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5"/>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101</a:t>
            </a:fld>
            <a:endParaRPr sz="900">
              <a:solidFill>
                <a:schemeClr val="dk1"/>
              </a:solidFill>
              <a:latin typeface="Times New Roman"/>
              <a:ea typeface="Times New Roman"/>
              <a:cs typeface="Times New Roman"/>
              <a:sym typeface="Times New Roman"/>
            </a:endParaRPr>
          </a:p>
        </p:txBody>
      </p:sp>
      <p:sp>
        <p:nvSpPr>
          <p:cNvPr id="764" name="Google Shape;764;p75"/>
          <p:cNvSpPr txBox="1">
            <a:spLocks noGrp="1"/>
          </p:cNvSpPr>
          <p:nvPr>
            <p:ph type="title" idx="4294967295"/>
          </p:nvPr>
        </p:nvSpPr>
        <p:spPr>
          <a:xfrm>
            <a:off x="990600" y="103188"/>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Internet Protocol: IPv6 Goals</a:t>
            </a:r>
            <a:endParaRPr sz="3200" b="1" dirty="0">
              <a:solidFill>
                <a:srgbClr val="002060"/>
              </a:solidFill>
              <a:latin typeface="Times New Roman"/>
              <a:ea typeface="Times New Roman"/>
              <a:cs typeface="Times New Roman"/>
              <a:sym typeface="Times New Roman"/>
            </a:endParaRPr>
          </a:p>
        </p:txBody>
      </p:sp>
      <p:sp>
        <p:nvSpPr>
          <p:cNvPr id="767" name="Google Shape;767;p75"/>
          <p:cNvSpPr txBox="1">
            <a:spLocks noGrp="1"/>
          </p:cNvSpPr>
          <p:nvPr>
            <p:ph type="body" idx="4294967295"/>
          </p:nvPr>
        </p:nvSpPr>
        <p:spPr>
          <a:xfrm>
            <a:off x="793750" y="573088"/>
            <a:ext cx="8350250" cy="3963987"/>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Support billions of hosts</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Reduce routing table size</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Simplify protocol</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Better security</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Attention to type of service</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Aid multicasting</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Roaming host without changing address</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Allow future protocol evolution</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Permit coexistence of old, new protocols. . .</a:t>
            </a:r>
            <a:endParaRPr sz="2400" dirty="0">
              <a:solidFill>
                <a:schemeClr val="dk1"/>
              </a:solidFill>
              <a:latin typeface="Times New Roman"/>
              <a:ea typeface="Times New Roman"/>
              <a:cs typeface="Times New Roman"/>
              <a:sym typeface="Times New Roman"/>
            </a:endParaRPr>
          </a:p>
        </p:txBody>
      </p:sp>
      <p:pic>
        <p:nvPicPr>
          <p:cNvPr id="766" name="Google Shape;766;p75"/>
          <p:cNvPicPr preferRelativeResize="0"/>
          <p:nvPr/>
        </p:nvPicPr>
        <p:blipFill rotWithShape="1">
          <a:blip r:embed="rId3">
            <a:alphaModFix/>
          </a:blip>
          <a:srcRect/>
          <a:stretch/>
        </p:blipFill>
        <p:spPr>
          <a:xfrm>
            <a:off x="41822" y="47020"/>
            <a:ext cx="538608" cy="586825"/>
          </a:xfrm>
          <a:prstGeom prst="rect">
            <a:avLst/>
          </a:prstGeom>
          <a:noFill/>
          <a:ln>
            <a:noFill/>
          </a:ln>
        </p:spPr>
      </p:pic>
    </p:spTree>
    <p:extLst>
      <p:ext uri="{BB962C8B-B14F-4D97-AF65-F5344CB8AC3E}">
        <p14:creationId xmlns:p14="http://schemas.microsoft.com/office/powerpoint/2010/main" val="2516710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76"/>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102</a:t>
            </a:fld>
            <a:endParaRPr sz="900">
              <a:solidFill>
                <a:schemeClr val="dk1"/>
              </a:solidFill>
              <a:latin typeface="Times New Roman"/>
              <a:ea typeface="Times New Roman"/>
              <a:cs typeface="Times New Roman"/>
              <a:sym typeface="Times New Roman"/>
            </a:endParaRPr>
          </a:p>
        </p:txBody>
      </p:sp>
      <p:sp>
        <p:nvSpPr>
          <p:cNvPr id="776" name="Google Shape;776;p76"/>
          <p:cNvSpPr txBox="1">
            <a:spLocks noGrp="1"/>
          </p:cNvSpPr>
          <p:nvPr>
            <p:ph type="title" idx="4294967295"/>
          </p:nvPr>
        </p:nvSpPr>
        <p:spPr>
          <a:xfrm>
            <a:off x="580430" y="116994"/>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Protocol: IPv6 Header</a:t>
            </a:r>
            <a:endParaRPr sz="2800" b="1" dirty="0">
              <a:solidFill>
                <a:srgbClr val="002060"/>
              </a:solidFill>
              <a:latin typeface="Times New Roman"/>
              <a:ea typeface="Times New Roman"/>
              <a:cs typeface="Times New Roman"/>
              <a:sym typeface="Times New Roman"/>
            </a:endParaRPr>
          </a:p>
        </p:txBody>
      </p:sp>
      <p:pic>
        <p:nvPicPr>
          <p:cNvPr id="778" name="Google Shape;778;p76"/>
          <p:cNvPicPr preferRelativeResize="0"/>
          <p:nvPr/>
        </p:nvPicPr>
        <p:blipFill rotWithShape="1">
          <a:blip r:embed="rId3">
            <a:alphaModFix/>
          </a:blip>
          <a:srcRect/>
          <a:stretch/>
        </p:blipFill>
        <p:spPr>
          <a:xfrm>
            <a:off x="41822" y="47020"/>
            <a:ext cx="538608" cy="609848"/>
          </a:xfrm>
          <a:prstGeom prst="rect">
            <a:avLst/>
          </a:prstGeom>
          <a:noFill/>
          <a:ln>
            <a:noFill/>
          </a:ln>
        </p:spPr>
      </p:pic>
      <p:pic>
        <p:nvPicPr>
          <p:cNvPr id="782" name="Google Shape;782;p76"/>
          <p:cNvPicPr preferRelativeResize="0"/>
          <p:nvPr/>
        </p:nvPicPr>
        <p:blipFill>
          <a:blip r:embed="rId4">
            <a:alphaModFix/>
          </a:blip>
          <a:stretch>
            <a:fillRect/>
          </a:stretch>
        </p:blipFill>
        <p:spPr>
          <a:xfrm>
            <a:off x="822960" y="918880"/>
            <a:ext cx="7487663" cy="3988786"/>
          </a:xfrm>
          <a:prstGeom prst="rect">
            <a:avLst/>
          </a:prstGeom>
          <a:noFill/>
          <a:ln>
            <a:noFill/>
          </a:ln>
        </p:spPr>
      </p:pic>
    </p:spTree>
    <p:extLst>
      <p:ext uri="{BB962C8B-B14F-4D97-AF65-F5344CB8AC3E}">
        <p14:creationId xmlns:p14="http://schemas.microsoft.com/office/powerpoint/2010/main" val="19625966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76"/>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103</a:t>
            </a:fld>
            <a:endParaRPr sz="900">
              <a:solidFill>
                <a:schemeClr val="dk1"/>
              </a:solidFill>
              <a:latin typeface="Times New Roman"/>
              <a:ea typeface="Times New Roman"/>
              <a:cs typeface="Times New Roman"/>
              <a:sym typeface="Times New Roman"/>
            </a:endParaRPr>
          </a:p>
        </p:txBody>
      </p:sp>
      <p:sp>
        <p:nvSpPr>
          <p:cNvPr id="776" name="Google Shape;776;p76"/>
          <p:cNvSpPr txBox="1">
            <a:spLocks noGrp="1"/>
          </p:cNvSpPr>
          <p:nvPr>
            <p:ph type="title" idx="4294967295"/>
          </p:nvPr>
        </p:nvSpPr>
        <p:spPr>
          <a:xfrm>
            <a:off x="580430" y="116994"/>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Protocol: IPv6 Header</a:t>
            </a:r>
            <a:endParaRPr sz="2800" b="1" dirty="0">
              <a:solidFill>
                <a:srgbClr val="002060"/>
              </a:solidFill>
              <a:latin typeface="Times New Roman"/>
              <a:ea typeface="Times New Roman"/>
              <a:cs typeface="Times New Roman"/>
              <a:sym typeface="Times New Roman"/>
            </a:endParaRPr>
          </a:p>
        </p:txBody>
      </p:sp>
      <p:pic>
        <p:nvPicPr>
          <p:cNvPr id="778" name="Google Shape;778;p76"/>
          <p:cNvPicPr preferRelativeResize="0"/>
          <p:nvPr/>
        </p:nvPicPr>
        <p:blipFill rotWithShape="1">
          <a:blip r:embed="rId3">
            <a:alphaModFix/>
          </a:blip>
          <a:srcRect/>
          <a:stretch/>
        </p:blipFill>
        <p:spPr>
          <a:xfrm>
            <a:off x="41822" y="47020"/>
            <a:ext cx="538608" cy="609848"/>
          </a:xfrm>
          <a:prstGeom prst="rect">
            <a:avLst/>
          </a:prstGeom>
          <a:noFill/>
          <a:ln>
            <a:noFill/>
          </a:ln>
        </p:spPr>
      </p:pic>
      <p:sp>
        <p:nvSpPr>
          <p:cNvPr id="2" name="Rectangle 1"/>
          <p:cNvSpPr/>
          <p:nvPr/>
        </p:nvSpPr>
        <p:spPr>
          <a:xfrm>
            <a:off x="311126" y="656868"/>
            <a:ext cx="8652076" cy="4247317"/>
          </a:xfrm>
          <a:prstGeom prst="rect">
            <a:avLst/>
          </a:prstGeom>
        </p:spPr>
        <p:txBody>
          <a:bodyPr wrap="square">
            <a:spAutoFit/>
          </a:bodyPr>
          <a:lstStyle/>
          <a:p>
            <a:r>
              <a:rPr lang="en-US" sz="1800" b="1" dirty="0">
                <a:solidFill>
                  <a:srgbClr val="273239"/>
                </a:solidFill>
                <a:latin typeface="Times New Roman" panose="02020603050405020304" pitchFamily="18" charset="0"/>
                <a:cs typeface="Times New Roman" panose="02020603050405020304" pitchFamily="18" charset="0"/>
              </a:rPr>
              <a:t>Version (4-bits):</a:t>
            </a:r>
            <a:r>
              <a:rPr lang="en-US" sz="1800" dirty="0">
                <a:solidFill>
                  <a:srgbClr val="273239"/>
                </a:solidFill>
                <a:latin typeface="Times New Roman" panose="02020603050405020304" pitchFamily="18" charset="0"/>
                <a:cs typeface="Times New Roman" panose="02020603050405020304" pitchFamily="18" charset="0"/>
              </a:rPr>
              <a:t> Indicates version of Internet Protocol which contains bit sequence 0110. </a:t>
            </a:r>
            <a:endParaRPr lang="en-US" sz="1800" dirty="0" smtClean="0">
              <a:solidFill>
                <a:srgbClr val="273239"/>
              </a:solidFill>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Traffic </a:t>
            </a:r>
            <a:r>
              <a:rPr lang="en-US" sz="1800" b="1" dirty="0">
                <a:latin typeface="Times New Roman" panose="02020603050405020304" pitchFamily="18" charset="0"/>
                <a:cs typeface="Times New Roman" panose="02020603050405020304" pitchFamily="18" charset="0"/>
              </a:rPr>
              <a:t>Class (8-bits):</a:t>
            </a:r>
            <a:r>
              <a:rPr lang="en-US" sz="1800" dirty="0">
                <a:latin typeface="Times New Roman" panose="02020603050405020304" pitchFamily="18" charset="0"/>
                <a:cs typeface="Times New Roman" panose="02020603050405020304" pitchFamily="18" charset="0"/>
              </a:rPr>
              <a:t> The Traffic Class field indicates class or priority of IPv6 packet which is similar to </a:t>
            </a:r>
            <a:r>
              <a:rPr lang="en-US" sz="1800" i="1" dirty="0">
                <a:latin typeface="Times New Roman" panose="02020603050405020304" pitchFamily="18" charset="0"/>
                <a:cs typeface="Times New Roman" panose="02020603050405020304" pitchFamily="18" charset="0"/>
              </a:rPr>
              <a:t>Service Field</a:t>
            </a:r>
            <a:r>
              <a:rPr lang="en-US" sz="1800" dirty="0">
                <a:latin typeface="Times New Roman" panose="02020603050405020304" pitchFamily="18" charset="0"/>
                <a:cs typeface="Times New Roman" panose="02020603050405020304" pitchFamily="18" charset="0"/>
              </a:rPr>
              <a:t> in IPv4 packet. It helps routers to handle the traffic based on the priority of the packet. If congestion occurs on the router then packets with the least priority will be discarded. </a:t>
            </a:r>
            <a:endParaRPr lang="en-US" sz="1800"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Flow </a:t>
            </a:r>
            <a:r>
              <a:rPr lang="en-US" sz="1800" b="1" dirty="0">
                <a:latin typeface="Times New Roman" panose="02020603050405020304" pitchFamily="18" charset="0"/>
                <a:cs typeface="Times New Roman" panose="02020603050405020304" pitchFamily="18" charset="0"/>
              </a:rPr>
              <a:t>Label (20-bits): </a:t>
            </a:r>
            <a:r>
              <a:rPr lang="en-US" sz="1800" dirty="0">
                <a:latin typeface="Times New Roman" panose="02020603050405020304" pitchFamily="18" charset="0"/>
                <a:cs typeface="Times New Roman" panose="02020603050405020304" pitchFamily="18" charset="0"/>
              </a:rPr>
              <a:t>Flow Label field is used by a source to label the packets belonging to the same flow in order to request special handling by intermediate IPv6 routers, such as non-default quality of service or real-time service. </a:t>
            </a:r>
            <a:endParaRPr lang="en-US" sz="1800" dirty="0" smtClean="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Payload </a:t>
            </a:r>
            <a:r>
              <a:rPr lang="en-US" sz="1800" b="1" dirty="0">
                <a:latin typeface="Times New Roman" panose="02020603050405020304" pitchFamily="18" charset="0"/>
                <a:cs typeface="Times New Roman" panose="02020603050405020304" pitchFamily="18" charset="0"/>
              </a:rPr>
              <a:t>Length (16-bits):</a:t>
            </a:r>
            <a:r>
              <a:rPr lang="en-US" sz="1800" dirty="0">
                <a:latin typeface="Times New Roman" panose="02020603050405020304" pitchFamily="18" charset="0"/>
                <a:cs typeface="Times New Roman" panose="02020603050405020304" pitchFamily="18" charset="0"/>
              </a:rPr>
              <a:t> It is a 16-bit (unsigned integer) field, indicates the total size of the payload which tells routers about the amount of information a particular packet contains in its payload. The payload Length field includes extension headers(if any) and an upper-layer packet.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4797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76"/>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104</a:t>
            </a:fld>
            <a:endParaRPr sz="900">
              <a:solidFill>
                <a:schemeClr val="dk1"/>
              </a:solidFill>
              <a:latin typeface="Times New Roman"/>
              <a:ea typeface="Times New Roman"/>
              <a:cs typeface="Times New Roman"/>
              <a:sym typeface="Times New Roman"/>
            </a:endParaRPr>
          </a:p>
        </p:txBody>
      </p:sp>
      <p:sp>
        <p:nvSpPr>
          <p:cNvPr id="776" name="Google Shape;776;p76"/>
          <p:cNvSpPr txBox="1">
            <a:spLocks noGrp="1"/>
          </p:cNvSpPr>
          <p:nvPr>
            <p:ph type="title" idx="4294967295"/>
          </p:nvPr>
        </p:nvSpPr>
        <p:spPr>
          <a:xfrm>
            <a:off x="580430" y="116994"/>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Protocol: IPv6 Header</a:t>
            </a:r>
            <a:endParaRPr sz="2800" b="1" dirty="0">
              <a:solidFill>
                <a:srgbClr val="002060"/>
              </a:solidFill>
              <a:latin typeface="Times New Roman"/>
              <a:ea typeface="Times New Roman"/>
              <a:cs typeface="Times New Roman"/>
              <a:sym typeface="Times New Roman"/>
            </a:endParaRPr>
          </a:p>
        </p:txBody>
      </p:sp>
      <p:pic>
        <p:nvPicPr>
          <p:cNvPr id="778" name="Google Shape;778;p76"/>
          <p:cNvPicPr preferRelativeResize="0"/>
          <p:nvPr/>
        </p:nvPicPr>
        <p:blipFill rotWithShape="1">
          <a:blip r:embed="rId3">
            <a:alphaModFix/>
          </a:blip>
          <a:srcRect/>
          <a:stretch/>
        </p:blipFill>
        <p:spPr>
          <a:xfrm>
            <a:off x="41822" y="47020"/>
            <a:ext cx="538608" cy="609848"/>
          </a:xfrm>
          <a:prstGeom prst="rect">
            <a:avLst/>
          </a:prstGeom>
          <a:noFill/>
          <a:ln>
            <a:noFill/>
          </a:ln>
        </p:spPr>
      </p:pic>
      <p:sp>
        <p:nvSpPr>
          <p:cNvPr id="2" name="Rectangle 1"/>
          <p:cNvSpPr/>
          <p:nvPr/>
        </p:nvSpPr>
        <p:spPr>
          <a:xfrm>
            <a:off x="331092" y="1038892"/>
            <a:ext cx="8652076" cy="3416320"/>
          </a:xfrm>
          <a:prstGeom prst="rect">
            <a:avLst/>
          </a:prstGeom>
        </p:spPr>
        <p:txBody>
          <a:bodyPr wrap="square">
            <a:spAutoFit/>
          </a:bodyPr>
          <a:lstStyle/>
          <a:p>
            <a:r>
              <a:rPr lang="en-US" sz="1800" b="1" dirty="0">
                <a:latin typeface="Times New Roman" panose="02020603050405020304" pitchFamily="18" charset="0"/>
                <a:cs typeface="Times New Roman" panose="02020603050405020304" pitchFamily="18" charset="0"/>
              </a:rPr>
              <a:t>Next Header (8-bits):</a:t>
            </a:r>
            <a:r>
              <a:rPr lang="en-US" sz="1800" dirty="0">
                <a:latin typeface="Times New Roman" panose="02020603050405020304" pitchFamily="18" charset="0"/>
                <a:cs typeface="Times New Roman" panose="02020603050405020304" pitchFamily="18" charset="0"/>
              </a:rPr>
              <a:t> Next Header indicates the type of extension header(if present) immediately following the IPv6 header. Whereas In some cases it indicates the protocols contained within upper-layer packets, such as TCP, UDP. </a:t>
            </a:r>
            <a:endParaRPr lang="en-US" sz="1800" dirty="0" smtClean="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Hop Limit (8-bits):</a:t>
            </a:r>
            <a:r>
              <a:rPr lang="en-US" sz="1800" dirty="0">
                <a:latin typeface="Times New Roman" panose="02020603050405020304" pitchFamily="18" charset="0"/>
                <a:cs typeface="Times New Roman" panose="02020603050405020304" pitchFamily="18" charset="0"/>
              </a:rPr>
              <a:t> Hop Limit field </a:t>
            </a:r>
            <a:r>
              <a:rPr lang="en-US" sz="1800" dirty="0" smtClean="0">
                <a:latin typeface="Times New Roman" panose="02020603050405020304" pitchFamily="18" charset="0"/>
                <a:cs typeface="Times New Roman" panose="02020603050405020304" pitchFamily="18" charset="0"/>
              </a:rPr>
              <a:t>indicates </a:t>
            </a:r>
            <a:r>
              <a:rPr lang="en-US" sz="1800" dirty="0">
                <a:latin typeface="Times New Roman" panose="02020603050405020304" pitchFamily="18" charset="0"/>
                <a:cs typeface="Times New Roman" panose="02020603050405020304" pitchFamily="18" charset="0"/>
              </a:rPr>
              <a:t>the maximum number of intermediate nodes IPv6 packet is allowed to travel. </a:t>
            </a:r>
            <a:endParaRPr lang="en-US" sz="1800" dirty="0" smtClean="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Source Address (128-bits):</a:t>
            </a:r>
            <a:r>
              <a:rPr lang="en-US" sz="1800" dirty="0">
                <a:latin typeface="Times New Roman" panose="02020603050405020304" pitchFamily="18" charset="0"/>
                <a:cs typeface="Times New Roman" panose="02020603050405020304" pitchFamily="18" charset="0"/>
              </a:rPr>
              <a:t> Source Address is the 128-bit IPv6 address of the original source of the packet. </a:t>
            </a:r>
            <a:endParaRPr lang="en-US" sz="1800" dirty="0" smtClean="0">
              <a:latin typeface="Times New Roman" panose="02020603050405020304" pitchFamily="18" charset="0"/>
              <a:cs typeface="Times New Roman" panose="02020603050405020304" pitchFamily="18" charset="0"/>
            </a:endParaRPr>
          </a:p>
          <a:p>
            <a:pPr fontAlgn="base"/>
            <a:endParaRPr lang="en-US" sz="1800" b="1" dirty="0">
              <a:latin typeface="Times New Roman" panose="02020603050405020304" pitchFamily="18" charset="0"/>
              <a:cs typeface="Times New Roman" panose="02020603050405020304" pitchFamily="18" charset="0"/>
            </a:endParaRPr>
          </a:p>
          <a:p>
            <a:pPr fontAlgn="base"/>
            <a:r>
              <a:rPr lang="en-US" sz="1800" b="1" dirty="0" smtClean="0">
                <a:latin typeface="Times New Roman" panose="02020603050405020304" pitchFamily="18" charset="0"/>
                <a:cs typeface="Times New Roman" panose="02020603050405020304" pitchFamily="18" charset="0"/>
              </a:rPr>
              <a:t>Destination </a:t>
            </a:r>
            <a:r>
              <a:rPr lang="en-US" sz="1800" b="1" dirty="0">
                <a:latin typeface="Times New Roman" panose="02020603050405020304" pitchFamily="18" charset="0"/>
                <a:cs typeface="Times New Roman" panose="02020603050405020304" pitchFamily="18" charset="0"/>
              </a:rPr>
              <a:t>Address (128-bits):</a:t>
            </a:r>
            <a:r>
              <a:rPr lang="en-US" sz="1800" dirty="0">
                <a:latin typeface="Times New Roman" panose="02020603050405020304" pitchFamily="18" charset="0"/>
                <a:cs typeface="Times New Roman" panose="02020603050405020304" pitchFamily="18" charset="0"/>
              </a:rPr>
              <a:t> The destination Address field indicates the IPv6 address of the final </a:t>
            </a:r>
            <a:r>
              <a:rPr lang="en-US" sz="1800" dirty="0" smtClean="0">
                <a:latin typeface="Times New Roman" panose="02020603050405020304" pitchFamily="18" charset="0"/>
                <a:cs typeface="Times New Roman" panose="02020603050405020304" pitchFamily="18" charset="0"/>
              </a:rPr>
              <a:t>destination. All </a:t>
            </a:r>
            <a:r>
              <a:rPr lang="en-US" sz="1800" dirty="0">
                <a:latin typeface="Times New Roman" panose="02020603050405020304" pitchFamily="18" charset="0"/>
                <a:cs typeface="Times New Roman" panose="02020603050405020304" pitchFamily="18" charset="0"/>
              </a:rPr>
              <a:t>the intermediate nodes can use this information in order to correctly route the packet. </a:t>
            </a:r>
          </a:p>
        </p:txBody>
      </p:sp>
    </p:spTree>
    <p:extLst>
      <p:ext uri="{BB962C8B-B14F-4D97-AF65-F5344CB8AC3E}">
        <p14:creationId xmlns:p14="http://schemas.microsoft.com/office/powerpoint/2010/main" val="23827268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76"/>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105</a:t>
            </a:fld>
            <a:endParaRPr sz="900">
              <a:solidFill>
                <a:schemeClr val="dk1"/>
              </a:solidFill>
              <a:latin typeface="Times New Roman"/>
              <a:ea typeface="Times New Roman"/>
              <a:cs typeface="Times New Roman"/>
              <a:sym typeface="Times New Roman"/>
            </a:endParaRPr>
          </a:p>
        </p:txBody>
      </p:sp>
      <p:sp>
        <p:nvSpPr>
          <p:cNvPr id="776" name="Google Shape;776;p76"/>
          <p:cNvSpPr txBox="1">
            <a:spLocks noGrp="1"/>
          </p:cNvSpPr>
          <p:nvPr>
            <p:ph type="title" idx="4294967295"/>
          </p:nvPr>
        </p:nvSpPr>
        <p:spPr>
          <a:xfrm>
            <a:off x="580430" y="116994"/>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Protocol: IPv6 Header</a:t>
            </a:r>
            <a:endParaRPr sz="2800" b="1" dirty="0">
              <a:solidFill>
                <a:srgbClr val="002060"/>
              </a:solidFill>
              <a:latin typeface="Times New Roman"/>
              <a:ea typeface="Times New Roman"/>
              <a:cs typeface="Times New Roman"/>
              <a:sym typeface="Times New Roman"/>
            </a:endParaRPr>
          </a:p>
        </p:txBody>
      </p:sp>
      <p:pic>
        <p:nvPicPr>
          <p:cNvPr id="778" name="Google Shape;778;p76"/>
          <p:cNvPicPr preferRelativeResize="0"/>
          <p:nvPr/>
        </p:nvPicPr>
        <p:blipFill rotWithShape="1">
          <a:blip r:embed="rId3">
            <a:alphaModFix/>
          </a:blip>
          <a:srcRect/>
          <a:stretch/>
        </p:blipFill>
        <p:spPr>
          <a:xfrm>
            <a:off x="41822" y="47020"/>
            <a:ext cx="538608" cy="609848"/>
          </a:xfrm>
          <a:prstGeom prst="rect">
            <a:avLst/>
          </a:prstGeom>
          <a:noFill/>
          <a:ln>
            <a:noFill/>
          </a:ln>
        </p:spPr>
      </p:pic>
      <p:sp>
        <p:nvSpPr>
          <p:cNvPr id="2" name="Rectangle 1"/>
          <p:cNvSpPr/>
          <p:nvPr/>
        </p:nvSpPr>
        <p:spPr>
          <a:xfrm>
            <a:off x="580430" y="619185"/>
            <a:ext cx="8652076" cy="646331"/>
          </a:xfrm>
          <a:prstGeom prst="rect">
            <a:avLst/>
          </a:prstGeom>
        </p:spPr>
        <p:txBody>
          <a:bodyPr wrap="square">
            <a:spAutoFit/>
          </a:bodyPr>
          <a:lstStyle/>
          <a:p>
            <a:r>
              <a:rPr lang="en-US" sz="1800" b="1" dirty="0" smtClean="0">
                <a:latin typeface="Times New Roman" panose="02020603050405020304" pitchFamily="18" charset="0"/>
                <a:cs typeface="Times New Roman" panose="02020603050405020304" pitchFamily="18" charset="0"/>
              </a:rPr>
              <a:t>Extension </a:t>
            </a:r>
            <a:r>
              <a:rPr lang="en-US" sz="1800" b="1" dirty="0">
                <a:latin typeface="Times New Roman" panose="02020603050405020304" pitchFamily="18" charset="0"/>
                <a:cs typeface="Times New Roman" panose="02020603050405020304" pitchFamily="18" charset="0"/>
              </a:rPr>
              <a:t>Headers:</a:t>
            </a:r>
            <a:r>
              <a:rPr lang="en-US" sz="1800" dirty="0">
                <a:latin typeface="Times New Roman" panose="02020603050405020304" pitchFamily="18" charset="0"/>
                <a:cs typeface="Times New Roman" panose="02020603050405020304" pitchFamily="18" charset="0"/>
              </a:rPr>
              <a:t> In order to rectify the limitations of the </a:t>
            </a:r>
            <a:r>
              <a:rPr lang="en-US" sz="1800" i="1" dirty="0">
                <a:latin typeface="Times New Roman" panose="02020603050405020304" pitchFamily="18" charset="0"/>
                <a:cs typeface="Times New Roman" panose="02020603050405020304" pitchFamily="18" charset="0"/>
              </a:rPr>
              <a:t>IPv4 Option Field</a:t>
            </a:r>
            <a:r>
              <a:rPr lang="en-US" sz="1800" dirty="0">
                <a:latin typeface="Times New Roman" panose="02020603050405020304" pitchFamily="18" charset="0"/>
                <a:cs typeface="Times New Roman" panose="02020603050405020304" pitchFamily="18" charset="0"/>
              </a:rPr>
              <a:t>, Extension Headers are introduced in IP version 6.</a:t>
            </a:r>
            <a:endParaRPr lang="en-IN" sz="1800" dirty="0">
              <a:latin typeface="Times New Roman" panose="02020603050405020304" pitchFamily="18" charset="0"/>
              <a:cs typeface="Times New Roman" panose="02020603050405020304" pitchFamily="18" charset="0"/>
            </a:endParaRPr>
          </a:p>
        </p:txBody>
      </p:sp>
      <p:pic>
        <p:nvPicPr>
          <p:cNvPr id="6" name="Google Shape;796;p77"/>
          <p:cNvPicPr preferRelativeResize="0"/>
          <p:nvPr/>
        </p:nvPicPr>
        <p:blipFill>
          <a:blip r:embed="rId4">
            <a:alphaModFix/>
          </a:blip>
          <a:stretch>
            <a:fillRect/>
          </a:stretch>
        </p:blipFill>
        <p:spPr>
          <a:xfrm>
            <a:off x="498868" y="1265516"/>
            <a:ext cx="7685275" cy="1224912"/>
          </a:xfrm>
          <a:prstGeom prst="rect">
            <a:avLst/>
          </a:prstGeom>
          <a:noFill/>
          <a:ln>
            <a:noFill/>
          </a:ln>
        </p:spPr>
      </p:pic>
      <p:pic>
        <p:nvPicPr>
          <p:cNvPr id="9" name="Google Shape;795;p77" descr="5-69"/>
          <p:cNvPicPr preferRelativeResize="0"/>
          <p:nvPr/>
        </p:nvPicPr>
        <p:blipFill rotWithShape="1">
          <a:blip r:embed="rId5">
            <a:alphaModFix/>
          </a:blip>
          <a:srcRect/>
          <a:stretch/>
        </p:blipFill>
        <p:spPr>
          <a:xfrm>
            <a:off x="580430" y="2517395"/>
            <a:ext cx="7685276" cy="2386790"/>
          </a:xfrm>
          <a:prstGeom prst="rect">
            <a:avLst/>
          </a:prstGeom>
          <a:noFill/>
          <a:ln>
            <a:noFill/>
          </a:ln>
        </p:spPr>
      </p:pic>
    </p:spTree>
    <p:extLst>
      <p:ext uri="{BB962C8B-B14F-4D97-AF65-F5344CB8AC3E}">
        <p14:creationId xmlns:p14="http://schemas.microsoft.com/office/powerpoint/2010/main" val="2093014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741617" y="214314"/>
            <a:ext cx="8104187" cy="514892"/>
          </a:xfrm>
        </p:spPr>
        <p:txBody>
          <a:bodyPr>
            <a:noAutofit/>
          </a:bodyPr>
          <a:lstStyle/>
          <a:p>
            <a:pPr marL="0" indent="0">
              <a:buNone/>
            </a:pPr>
            <a:r>
              <a:rPr lang="en-US" sz="2800" b="1" dirty="0" smtClean="0">
                <a:solidFill>
                  <a:srgbClr val="002060"/>
                </a:solidFill>
                <a:latin typeface="Times New Roman" panose="02020603050405020304" pitchFamily="18" charset="0"/>
                <a:cs typeface="Times New Roman" panose="02020603050405020304" pitchFamily="18" charset="0"/>
              </a:rPr>
              <a:t>NAT – Network Address Translation</a:t>
            </a:r>
            <a:endParaRPr lang="en-US" sz="1200" b="1" dirty="0">
              <a:solidFill>
                <a:srgbClr val="002060"/>
              </a:solidFill>
              <a:latin typeface="Times New Roman" panose="02020603050405020304" pitchFamily="18" charset="0"/>
              <a:cs typeface="Times New Roman" panose="02020603050405020304" pitchFamily="18" charset="0"/>
            </a:endParaRPr>
          </a:p>
        </p:txBody>
      </p:sp>
      <p:pic>
        <p:nvPicPr>
          <p:cNvPr id="9" name="Google Shape;818;p79"/>
          <p:cNvPicPr preferRelativeResize="0"/>
          <p:nvPr/>
        </p:nvPicPr>
        <p:blipFill rotWithShape="1">
          <a:blip r:embed="rId2">
            <a:alphaModFix/>
          </a:blip>
          <a:srcRect/>
          <a:stretch/>
        </p:blipFill>
        <p:spPr>
          <a:xfrm>
            <a:off x="41822" y="47020"/>
            <a:ext cx="549324" cy="593311"/>
          </a:xfrm>
          <a:prstGeom prst="rect">
            <a:avLst/>
          </a:prstGeom>
          <a:noFill/>
          <a:ln>
            <a:noFill/>
          </a:ln>
        </p:spPr>
      </p:pic>
      <p:sp>
        <p:nvSpPr>
          <p:cNvPr id="10" name="Rectangle 9"/>
          <p:cNvSpPr/>
          <p:nvPr/>
        </p:nvSpPr>
        <p:spPr>
          <a:xfrm>
            <a:off x="575156" y="891252"/>
            <a:ext cx="8437107" cy="3770263"/>
          </a:xfrm>
          <a:prstGeom prst="rect">
            <a:avLst/>
          </a:prstGeom>
        </p:spPr>
        <p:txBody>
          <a:bodyPr wrap="square">
            <a:spAutoFit/>
          </a:bodyPr>
          <a:lstStyle/>
          <a:p>
            <a:pPr marL="342900" indent="-342900">
              <a:spcBef>
                <a:spcPts val="600"/>
              </a:spcBef>
              <a:buFont typeface="Arial" panose="020B0604020202020204" pitchFamily="34" charset="0"/>
              <a:buChar char="•"/>
            </a:pPr>
            <a:r>
              <a:rPr lang="en-US" sz="1900" dirty="0">
                <a:solidFill>
                  <a:schemeClr val="tx1"/>
                </a:solidFill>
                <a:latin typeface="Times New Roman" panose="02020603050405020304" pitchFamily="18" charset="0"/>
                <a:cs typeface="Times New Roman" panose="02020603050405020304" pitchFamily="18" charset="0"/>
              </a:rPr>
              <a:t>NAT stands for network address translation. </a:t>
            </a:r>
            <a:endParaRPr lang="en-US" sz="19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To access the Internet, one public IP address is needed</a:t>
            </a:r>
            <a:endParaRPr lang="en-US" sz="19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idea of NAT is to allow multiple devices to access the Internet through a single public address.</a:t>
            </a:r>
            <a:endParaRPr lang="en-US" sz="19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1900" dirty="0" smtClean="0">
                <a:solidFill>
                  <a:schemeClr val="tx1"/>
                </a:solidFill>
                <a:latin typeface="Times New Roman" panose="02020603050405020304" pitchFamily="18" charset="0"/>
                <a:cs typeface="Times New Roman" panose="02020603050405020304" pitchFamily="18" charset="0"/>
              </a:rPr>
              <a:t>It's</a:t>
            </a:r>
            <a:r>
              <a:rPr lang="en-US" sz="1900" dirty="0">
                <a:solidFill>
                  <a:schemeClr val="tx1"/>
                </a:solidFill>
                <a:latin typeface="Times New Roman" panose="02020603050405020304" pitchFamily="18" charset="0"/>
                <a:cs typeface="Times New Roman" panose="02020603050405020304" pitchFamily="18" charset="0"/>
              </a:rPr>
              <a:t> a way to map multiple private addresses inside a local network to a public IP address before transferring the information onto the internet. </a:t>
            </a:r>
            <a:endParaRPr lang="en-US" sz="19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1900" dirty="0" smtClean="0">
                <a:solidFill>
                  <a:schemeClr val="tx1"/>
                </a:solidFill>
                <a:latin typeface="Times New Roman" panose="02020603050405020304" pitchFamily="18" charset="0"/>
                <a:cs typeface="Times New Roman" panose="02020603050405020304" pitchFamily="18" charset="0"/>
              </a:rPr>
              <a:t>NAT </a:t>
            </a:r>
            <a:r>
              <a:rPr lang="en-US" sz="1900" dirty="0">
                <a:solidFill>
                  <a:schemeClr val="tx1"/>
                </a:solidFill>
                <a:latin typeface="Times New Roman" panose="02020603050405020304" pitchFamily="18" charset="0"/>
                <a:cs typeface="Times New Roman" panose="02020603050405020304" pitchFamily="18" charset="0"/>
              </a:rPr>
              <a:t>does the translation of port numbers i.e. masks the port number of the host with another port number, in the packet that will be routed to the destination</a:t>
            </a:r>
          </a:p>
          <a:p>
            <a:pPr marL="342900" indent="-342900">
              <a:spcBef>
                <a:spcPts val="600"/>
              </a:spcBef>
              <a:buFont typeface="Arial" panose="020B0604020202020204" pitchFamily="34" charset="0"/>
              <a:buChar char="•"/>
            </a:pPr>
            <a:r>
              <a:rPr lang="en-US" sz="1900" dirty="0" smtClean="0">
                <a:solidFill>
                  <a:schemeClr val="tx1"/>
                </a:solidFill>
                <a:latin typeface="Times New Roman" panose="02020603050405020304" pitchFamily="18" charset="0"/>
                <a:cs typeface="Times New Roman" panose="02020603050405020304" pitchFamily="18" charset="0"/>
              </a:rPr>
              <a:t>Organizations </a:t>
            </a:r>
            <a:r>
              <a:rPr lang="en-US" sz="1900" dirty="0">
                <a:solidFill>
                  <a:schemeClr val="tx1"/>
                </a:solidFill>
                <a:latin typeface="Times New Roman" panose="02020603050405020304" pitchFamily="18" charset="0"/>
                <a:cs typeface="Times New Roman" panose="02020603050405020304" pitchFamily="18" charset="0"/>
              </a:rPr>
              <a:t>that want multiple devices to employ a single IP address use NAT, as do most home routers</a:t>
            </a:r>
            <a:r>
              <a:rPr lang="en-US" sz="1900" dirty="0" smtClean="0">
                <a:solidFill>
                  <a:schemeClr val="tx1"/>
                </a:solidFill>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1900" dirty="0">
                <a:solidFill>
                  <a:schemeClr val="tx1"/>
                </a:solidFill>
                <a:latin typeface="Times New Roman" panose="02020603050405020304" pitchFamily="18" charset="0"/>
                <a:cs typeface="Times New Roman" panose="02020603050405020304" pitchFamily="18" charset="0"/>
              </a:rPr>
              <a:t>Cable modem or DSL router at home provides NAT to all connections at home.</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0335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
        <p:nvSpPr>
          <p:cNvPr id="2" name="Title 1"/>
          <p:cNvSpPr>
            <a:spLocks noGrp="1"/>
          </p:cNvSpPr>
          <p:nvPr>
            <p:ph type="title" idx="4294967295"/>
          </p:nvPr>
        </p:nvSpPr>
        <p:spPr>
          <a:xfrm>
            <a:off x="1600200" y="47625"/>
            <a:ext cx="7543800" cy="666750"/>
          </a:xfrm>
        </p:spPr>
        <p:txBody>
          <a:bodyPr/>
          <a:lstStyle/>
          <a:p>
            <a:r>
              <a:rPr lang="en-US" dirty="0" smtClean="0"/>
              <a:t>  </a:t>
            </a:r>
            <a:endParaRPr lang="en-US" dirty="0"/>
          </a:p>
        </p:txBody>
      </p:sp>
      <p:sp>
        <p:nvSpPr>
          <p:cNvPr id="3" name="Text Placeholder 2"/>
          <p:cNvSpPr>
            <a:spLocks noGrp="1"/>
          </p:cNvSpPr>
          <p:nvPr>
            <p:ph type="body" idx="4294967295"/>
          </p:nvPr>
        </p:nvSpPr>
        <p:spPr>
          <a:xfrm>
            <a:off x="591146" y="187325"/>
            <a:ext cx="8710613" cy="387350"/>
          </a:xfrm>
        </p:spPr>
        <p:txBody>
          <a:bodyPr>
            <a:noAutofit/>
          </a:bodyPr>
          <a:lstStyle/>
          <a:p>
            <a:pPr marL="0" indent="0" algn="ctr">
              <a:buNone/>
            </a:pPr>
            <a:r>
              <a:rPr lang="en-US" sz="1400" dirty="0" smtClean="0"/>
              <a:t>  </a:t>
            </a:r>
            <a:r>
              <a:rPr lang="en-US" sz="2800" b="1" dirty="0" smtClean="0">
                <a:solidFill>
                  <a:srgbClr val="002060"/>
                </a:solidFill>
              </a:rPr>
              <a:t>NAT – Network Address Translation</a:t>
            </a:r>
            <a:endParaRPr lang="en-US" sz="1050" b="1" dirty="0">
              <a:solidFill>
                <a:srgbClr val="002060"/>
              </a:solidFill>
            </a:endParaRPr>
          </a:p>
        </p:txBody>
      </p:sp>
      <p:pic>
        <p:nvPicPr>
          <p:cNvPr id="6" name="Picture 5"/>
          <p:cNvPicPr>
            <a:picLocks noChangeAspect="1"/>
          </p:cNvPicPr>
          <p:nvPr/>
        </p:nvPicPr>
        <p:blipFill>
          <a:blip r:embed="rId2"/>
          <a:stretch>
            <a:fillRect/>
          </a:stretch>
        </p:blipFill>
        <p:spPr>
          <a:xfrm>
            <a:off x="733424" y="854075"/>
            <a:ext cx="7981950" cy="3913188"/>
          </a:xfrm>
          <a:prstGeom prst="rect">
            <a:avLst/>
          </a:prstGeom>
        </p:spPr>
      </p:pic>
      <p:pic>
        <p:nvPicPr>
          <p:cNvPr id="11" name="Google Shape;818;p79"/>
          <p:cNvPicPr preferRelativeResize="0"/>
          <p:nvPr/>
        </p:nvPicPr>
        <p:blipFill rotWithShape="1">
          <a:blip r:embed="rId3">
            <a:alphaModFix/>
          </a:blip>
          <a:srcRect/>
          <a:stretch/>
        </p:blipFill>
        <p:spPr>
          <a:xfrm>
            <a:off x="41822" y="47020"/>
            <a:ext cx="549324" cy="593311"/>
          </a:xfrm>
          <a:prstGeom prst="rect">
            <a:avLst/>
          </a:prstGeom>
          <a:noFill/>
          <a:ln>
            <a:noFill/>
          </a:ln>
        </p:spPr>
      </p:pic>
    </p:spTree>
    <p:extLst>
      <p:ext uri="{BB962C8B-B14F-4D97-AF65-F5344CB8AC3E}">
        <p14:creationId xmlns:p14="http://schemas.microsoft.com/office/powerpoint/2010/main" val="33967593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580429" y="64369"/>
            <a:ext cx="7543800" cy="649287"/>
          </a:xfrm>
        </p:spPr>
        <p:txBody>
          <a:bodyPr>
            <a:normAutofit/>
          </a:bodyPr>
          <a:lstStyle/>
          <a:p>
            <a:pPr marL="0" indent="0" algn="ctr">
              <a:buNone/>
            </a:pPr>
            <a:r>
              <a:rPr lang="en-US" sz="3200" b="1" dirty="0" smtClean="0">
                <a:solidFill>
                  <a:srgbClr val="002060"/>
                </a:solidFill>
              </a:rPr>
              <a:t>Private Addresses Range</a:t>
            </a:r>
            <a:endParaRPr lang="en-US" sz="1400" b="1" dirty="0">
              <a:solidFill>
                <a:srgbClr val="002060"/>
              </a:solidFill>
            </a:endParaRPr>
          </a:p>
        </p:txBody>
      </p:sp>
      <p:pic>
        <p:nvPicPr>
          <p:cNvPr id="6" name="Picture 5"/>
          <p:cNvPicPr>
            <a:picLocks noChangeAspect="1"/>
          </p:cNvPicPr>
          <p:nvPr/>
        </p:nvPicPr>
        <p:blipFill rotWithShape="1">
          <a:blip r:embed="rId2"/>
          <a:srcRect l="8767" t="23758" r="4297" b="8200"/>
          <a:stretch/>
        </p:blipFill>
        <p:spPr>
          <a:xfrm>
            <a:off x="1086821" y="2785819"/>
            <a:ext cx="7037408" cy="1527858"/>
          </a:xfrm>
          <a:prstGeom prst="rect">
            <a:avLst/>
          </a:prstGeom>
        </p:spPr>
      </p:pic>
      <p:pic>
        <p:nvPicPr>
          <p:cNvPr id="8" name="Picture 7"/>
          <p:cNvPicPr>
            <a:picLocks noChangeAspect="1"/>
          </p:cNvPicPr>
          <p:nvPr/>
        </p:nvPicPr>
        <p:blipFill>
          <a:blip r:embed="rId3"/>
          <a:stretch>
            <a:fillRect/>
          </a:stretch>
        </p:blipFill>
        <p:spPr>
          <a:xfrm>
            <a:off x="494188" y="798523"/>
            <a:ext cx="8500647" cy="1533711"/>
          </a:xfrm>
          <a:prstGeom prst="rect">
            <a:avLst/>
          </a:prstGeom>
        </p:spPr>
      </p:pic>
      <p:sp>
        <p:nvSpPr>
          <p:cNvPr id="9" name="Rounded Rectangle 8"/>
          <p:cNvSpPr/>
          <p:nvPr/>
        </p:nvSpPr>
        <p:spPr>
          <a:xfrm>
            <a:off x="2239766" y="1674688"/>
            <a:ext cx="6318607" cy="2876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818;p79"/>
          <p:cNvPicPr preferRelativeResize="0"/>
          <p:nvPr/>
        </p:nvPicPr>
        <p:blipFill rotWithShape="1">
          <a:blip r:embed="rId4">
            <a:alphaModFix/>
          </a:blip>
          <a:srcRect/>
          <a:stretch/>
        </p:blipFill>
        <p:spPr>
          <a:xfrm>
            <a:off x="41822" y="47020"/>
            <a:ext cx="549324" cy="593311"/>
          </a:xfrm>
          <a:prstGeom prst="rect">
            <a:avLst/>
          </a:prstGeom>
          <a:noFill/>
          <a:ln>
            <a:noFill/>
          </a:ln>
        </p:spPr>
      </p:pic>
    </p:spTree>
    <p:extLst>
      <p:ext uri="{BB962C8B-B14F-4D97-AF65-F5344CB8AC3E}">
        <p14:creationId xmlns:p14="http://schemas.microsoft.com/office/powerpoint/2010/main" val="34626074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0" y="1827213"/>
            <a:ext cx="7543800" cy="3017837"/>
          </a:xfrm>
        </p:spPr>
        <p:txBody>
          <a:bodyPr/>
          <a:lstStyle/>
          <a:p>
            <a:r>
              <a:rPr lang="en-US" dirty="0" smtClean="0"/>
              <a:t>    </a:t>
            </a:r>
            <a:endParaRPr lang="en-US" b="1" dirty="0">
              <a:solidFill>
                <a:srgbClr val="002060"/>
              </a:solidFill>
            </a:endParaRPr>
          </a:p>
        </p:txBody>
      </p:sp>
      <p:pic>
        <p:nvPicPr>
          <p:cNvPr id="6" name="Picture 5"/>
          <p:cNvPicPr>
            <a:picLocks noChangeAspect="1"/>
          </p:cNvPicPr>
          <p:nvPr/>
        </p:nvPicPr>
        <p:blipFill>
          <a:blip r:embed="rId2"/>
          <a:stretch>
            <a:fillRect/>
          </a:stretch>
        </p:blipFill>
        <p:spPr>
          <a:xfrm>
            <a:off x="668847" y="801384"/>
            <a:ext cx="7740515" cy="3739794"/>
          </a:xfrm>
          <a:prstGeom prst="rect">
            <a:avLst/>
          </a:prstGeom>
        </p:spPr>
      </p:pic>
      <p:sp>
        <p:nvSpPr>
          <p:cNvPr id="7" name="TextBox 6"/>
          <p:cNvSpPr txBox="1"/>
          <p:nvPr/>
        </p:nvSpPr>
        <p:spPr>
          <a:xfrm>
            <a:off x="1600200" y="113634"/>
            <a:ext cx="5435029" cy="461665"/>
          </a:xfrm>
          <a:prstGeom prst="rect">
            <a:avLst/>
          </a:prstGeom>
          <a:noFill/>
        </p:spPr>
        <p:txBody>
          <a:bodyPr wrap="square" rtlCol="0">
            <a:spAutoFit/>
          </a:bodyPr>
          <a:lstStyle/>
          <a:p>
            <a:pPr algn="ctr"/>
            <a:r>
              <a:rPr lang="en-US" sz="2400" b="1" dirty="0" smtClean="0">
                <a:solidFill>
                  <a:srgbClr val="00B050"/>
                </a:solidFill>
              </a:rPr>
              <a:t>NAT – Network Address Translation</a:t>
            </a:r>
            <a:endParaRPr lang="en-US" sz="2400" b="1" dirty="0">
              <a:solidFill>
                <a:srgbClr val="00B050"/>
              </a:solidFill>
            </a:endParaRPr>
          </a:p>
        </p:txBody>
      </p:sp>
      <p:pic>
        <p:nvPicPr>
          <p:cNvPr id="12" name="Google Shape;818;p79"/>
          <p:cNvPicPr preferRelativeResize="0"/>
          <p:nvPr/>
        </p:nvPicPr>
        <p:blipFill rotWithShape="1">
          <a:blip r:embed="rId3">
            <a:alphaModFix/>
          </a:blip>
          <a:srcRect/>
          <a:stretch/>
        </p:blipFill>
        <p:spPr>
          <a:xfrm>
            <a:off x="41822" y="47020"/>
            <a:ext cx="549324" cy="593311"/>
          </a:xfrm>
          <a:prstGeom prst="rect">
            <a:avLst/>
          </a:prstGeom>
          <a:noFill/>
          <a:ln>
            <a:noFill/>
          </a:ln>
        </p:spPr>
      </p:pic>
    </p:spTree>
    <p:extLst>
      <p:ext uri="{BB962C8B-B14F-4D97-AF65-F5344CB8AC3E}">
        <p14:creationId xmlns:p14="http://schemas.microsoft.com/office/powerpoint/2010/main" val="3824034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a:t>
            </a:fld>
            <a:endParaRPr sz="900">
              <a:solidFill>
                <a:schemeClr val="dk1"/>
              </a:solidFill>
              <a:latin typeface="Times New Roman"/>
              <a:ea typeface="Times New Roman"/>
              <a:cs typeface="Times New Roman"/>
              <a:sym typeface="Times New Roman"/>
            </a:endParaRPr>
          </a:p>
        </p:txBody>
      </p:sp>
      <p:sp>
        <p:nvSpPr>
          <p:cNvPr id="243" name="Google Shape;243;p34"/>
          <p:cNvSpPr txBox="1">
            <a:spLocks noGrp="1"/>
          </p:cNvSpPr>
          <p:nvPr>
            <p:ph type="title" idx="4294967295"/>
          </p:nvPr>
        </p:nvSpPr>
        <p:spPr>
          <a:xfrm>
            <a:off x="1296988" y="127000"/>
            <a:ext cx="7847012"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dirty="0">
                <a:solidFill>
                  <a:srgbClr val="002060"/>
                </a:solidFill>
                <a:latin typeface="Times New Roman"/>
                <a:ea typeface="Times New Roman"/>
                <a:cs typeface="Times New Roman"/>
                <a:sym typeface="Times New Roman"/>
              </a:rPr>
              <a:t>Network Layer Design Issues (Cntd.)</a:t>
            </a:r>
            <a:endParaRPr sz="2800" dirty="0">
              <a:solidFill>
                <a:srgbClr val="002060"/>
              </a:solidFill>
              <a:latin typeface="Times New Roman"/>
              <a:ea typeface="Times New Roman"/>
              <a:cs typeface="Times New Roman"/>
              <a:sym typeface="Times New Roman"/>
            </a:endParaRPr>
          </a:p>
        </p:txBody>
      </p:sp>
      <p:pic>
        <p:nvPicPr>
          <p:cNvPr id="10"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620485" y="1009422"/>
            <a:ext cx="7805058" cy="1938992"/>
          </a:xfrm>
          <a:prstGeom prst="rect">
            <a:avLst/>
          </a:prstGeom>
        </p:spPr>
        <p:txBody>
          <a:bodyPr wrap="square">
            <a:spAutoFit/>
          </a:bodyPr>
          <a:lstStyle/>
          <a:p>
            <a:pPr fontAlgn="base"/>
            <a:r>
              <a:rPr lang="en-US" sz="2000" dirty="0">
                <a:solidFill>
                  <a:srgbClr val="273239"/>
                </a:solidFill>
                <a:latin typeface="Times New Roman" panose="02020603050405020304" pitchFamily="18" charset="0"/>
                <a:cs typeface="Times New Roman" panose="02020603050405020304" pitchFamily="18" charset="0"/>
              </a:rPr>
              <a:t>Based on the connections there are 2 types of services provided :</a:t>
            </a:r>
          </a:p>
          <a:p>
            <a:pPr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Connectionless –</a:t>
            </a:r>
            <a:r>
              <a:rPr lang="en-US" sz="2000" dirty="0">
                <a:solidFill>
                  <a:srgbClr val="273239"/>
                </a:solidFill>
                <a:latin typeface="Times New Roman" panose="02020603050405020304" pitchFamily="18" charset="0"/>
                <a:cs typeface="Times New Roman" panose="02020603050405020304" pitchFamily="18" charset="0"/>
              </a:rPr>
              <a:t> The routing and insertion of packets into subnet is done individually. No added setup is required</a:t>
            </a:r>
            <a:r>
              <a:rPr lang="en-US" sz="2000" dirty="0" smtClean="0">
                <a:solidFill>
                  <a:srgbClr val="273239"/>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Connection-Oriented –</a:t>
            </a:r>
            <a:r>
              <a:rPr lang="en-US" sz="2000" dirty="0">
                <a:solidFill>
                  <a:srgbClr val="273239"/>
                </a:solidFill>
                <a:latin typeface="Times New Roman" panose="02020603050405020304" pitchFamily="18" charset="0"/>
                <a:cs typeface="Times New Roman" panose="02020603050405020304" pitchFamily="18" charset="0"/>
              </a:rPr>
              <a:t> Subnet must offer reliable service and all the packets must be transmitted over a single route.</a:t>
            </a:r>
          </a:p>
        </p:txBody>
      </p:sp>
      <p:sp>
        <p:nvSpPr>
          <p:cNvPr id="4" name="Rectangle 3"/>
          <p:cNvSpPr/>
          <p:nvPr/>
        </p:nvSpPr>
        <p:spPr>
          <a:xfrm>
            <a:off x="620484" y="3360652"/>
            <a:ext cx="7685315" cy="1323439"/>
          </a:xfrm>
          <a:prstGeom prst="rect">
            <a:avLst/>
          </a:prstGeom>
          <a:solidFill>
            <a:schemeClr val="accent4">
              <a:lumMod val="20000"/>
              <a:lumOff val="80000"/>
            </a:schemeClr>
          </a:solidFill>
        </p:spPr>
        <p:txBody>
          <a:bodyPr wrap="square">
            <a:spAutoFit/>
          </a:bodyPr>
          <a:lstStyle/>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large networks, there may be more than one paths for transmitting data from </a:t>
            </a:r>
            <a:r>
              <a:rPr lang="en-US" sz="2000" b="1" dirty="0">
                <a:latin typeface="Times New Roman" panose="02020603050405020304" pitchFamily="18" charset="0"/>
                <a:cs typeface="Times New Roman" panose="02020603050405020304" pitchFamily="18" charset="0"/>
              </a:rPr>
              <a:t>sender</a:t>
            </a:r>
            <a:r>
              <a:rPr lang="en-US" sz="2000" dirty="0">
                <a:latin typeface="Times New Roman" panose="02020603050405020304" pitchFamily="18" charset="0"/>
                <a:cs typeface="Times New Roman" panose="02020603050405020304" pitchFamily="18" charset="0"/>
              </a:rPr>
              <a:t> to receiver</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There are two popular switching techniques – circuit switching and packet switching</a:t>
            </a:r>
            <a:r>
              <a:rPr lang="en-US"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2416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7" name="TextBox 6"/>
          <p:cNvSpPr txBox="1"/>
          <p:nvPr/>
        </p:nvSpPr>
        <p:spPr>
          <a:xfrm>
            <a:off x="1600200" y="113634"/>
            <a:ext cx="5435029" cy="461665"/>
          </a:xfrm>
          <a:prstGeom prst="rect">
            <a:avLst/>
          </a:prstGeom>
          <a:noFill/>
        </p:spPr>
        <p:txBody>
          <a:bodyPr wrap="square" rtlCol="0">
            <a:spAutoFit/>
          </a:bodyPr>
          <a:lstStyle/>
          <a:p>
            <a:pPr algn="ctr"/>
            <a:r>
              <a:rPr lang="en-US" sz="2400" b="1" dirty="0" smtClean="0">
                <a:solidFill>
                  <a:srgbClr val="00B050"/>
                </a:solidFill>
              </a:rPr>
              <a:t>Advantages of NAT</a:t>
            </a:r>
            <a:endParaRPr lang="en-US" sz="2400" b="1" dirty="0">
              <a:solidFill>
                <a:srgbClr val="00B050"/>
              </a:solidFill>
            </a:endParaRPr>
          </a:p>
        </p:txBody>
      </p:sp>
      <p:pic>
        <p:nvPicPr>
          <p:cNvPr id="12" name="Google Shape;818;p79"/>
          <p:cNvPicPr preferRelativeResize="0"/>
          <p:nvPr/>
        </p:nvPicPr>
        <p:blipFill rotWithShape="1">
          <a:blip r:embed="rId2">
            <a:alphaModFix/>
          </a:blip>
          <a:srcRect/>
          <a:stretch/>
        </p:blipFill>
        <p:spPr>
          <a:xfrm>
            <a:off x="41822" y="47020"/>
            <a:ext cx="549324" cy="593311"/>
          </a:xfrm>
          <a:prstGeom prst="rect">
            <a:avLst/>
          </a:prstGeom>
          <a:noFill/>
          <a:ln>
            <a:noFill/>
          </a:ln>
        </p:spPr>
      </p:pic>
      <p:sp>
        <p:nvSpPr>
          <p:cNvPr id="8" name="Rectangle 7"/>
          <p:cNvSpPr/>
          <p:nvPr/>
        </p:nvSpPr>
        <p:spPr>
          <a:xfrm>
            <a:off x="700269" y="1087599"/>
            <a:ext cx="7815081" cy="2677656"/>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number of devices accessing the internet far surpasses the number of IP addresses available.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Routing </a:t>
            </a:r>
            <a:r>
              <a:rPr lang="en-US" sz="2400" dirty="0">
                <a:latin typeface="Times New Roman" panose="02020603050405020304" pitchFamily="18" charset="0"/>
                <a:cs typeface="Times New Roman" panose="02020603050405020304" pitchFamily="18" charset="0"/>
              </a:rPr>
              <a:t>all of these devices via one connection using NAT helps to consolidate multiple private IP addresses into one public IP address.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helps to keep more public IP addresses available even while private IP addresses proliferate.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9798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86"/>
          <p:cNvSpPr txBox="1">
            <a:spLocks noGrp="1"/>
          </p:cNvSpPr>
          <p:nvPr>
            <p:ph type="title"/>
          </p:nvPr>
        </p:nvSpPr>
        <p:spPr>
          <a:xfrm>
            <a:off x="457200" y="205979"/>
            <a:ext cx="8229601"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ARP and RARP</a:t>
            </a:r>
            <a:endParaRPr/>
          </a:p>
        </p:txBody>
      </p:sp>
      <p:sp>
        <p:nvSpPr>
          <p:cNvPr id="1564" name="Google Shape;1564;p186"/>
          <p:cNvSpPr txBox="1">
            <a:spLocks noGrp="1"/>
          </p:cNvSpPr>
          <p:nvPr>
            <p:ph type="body" idx="1"/>
          </p:nvPr>
        </p:nvSpPr>
        <p:spPr>
          <a:xfrm>
            <a:off x="457200" y="1200152"/>
            <a:ext cx="8229601" cy="3394472"/>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3600"/>
              <a:buChar char="•"/>
            </a:pPr>
            <a:r>
              <a:rPr lang="en-US"/>
              <a:t>The logical addresses in TCP/IP protocol suite are IP addresses</a:t>
            </a:r>
            <a:endParaRPr/>
          </a:p>
          <a:p>
            <a:pPr marL="257175" lvl="0" indent="-257175" algn="l" rtl="0">
              <a:spcBef>
                <a:spcPts val="480"/>
              </a:spcBef>
              <a:spcAft>
                <a:spcPts val="0"/>
              </a:spcAft>
              <a:buClr>
                <a:schemeClr val="dk1"/>
              </a:buClr>
              <a:buSzPts val="3600"/>
              <a:buChar char="•"/>
            </a:pPr>
            <a:r>
              <a:rPr lang="en-US"/>
              <a:t> Physical address is usually implemented in hardware</a:t>
            </a:r>
            <a:endParaRPr/>
          </a:p>
          <a:p>
            <a:pPr marL="342900" lvl="1" indent="0" algn="l" rtl="0">
              <a:spcBef>
                <a:spcPts val="420"/>
              </a:spcBef>
              <a:spcAft>
                <a:spcPts val="0"/>
              </a:spcAft>
              <a:buClr>
                <a:schemeClr val="dk1"/>
              </a:buClr>
              <a:buSzPts val="3150"/>
              <a:buNone/>
            </a:pPr>
            <a:r>
              <a:rPr lang="en-US"/>
              <a:t> Ex) 48-bit MAC addresses in Ethernet is imprinted on the NIC installed in the host.</a:t>
            </a:r>
            <a:endParaRPr/>
          </a:p>
          <a:p>
            <a:pPr marL="257175" lvl="0" indent="-104775" algn="l" rtl="0">
              <a:spcBef>
                <a:spcPts val="480"/>
              </a:spcBef>
              <a:spcAft>
                <a:spcPts val="0"/>
              </a:spcAft>
              <a:buClr>
                <a:schemeClr val="dk1"/>
              </a:buClr>
              <a:buSzPts val="2400"/>
              <a:buNone/>
            </a:pPr>
            <a:endParaRPr/>
          </a:p>
        </p:txBody>
      </p:sp>
      <p:sp>
        <p:nvSpPr>
          <p:cNvPr id="1565" name="Google Shape;1565;p186"/>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31650018"/>
      </p:ext>
    </p:extLst>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87"/>
          <p:cNvSpPr txBox="1">
            <a:spLocks noGrp="1"/>
          </p:cNvSpPr>
          <p:nvPr>
            <p:ph type="title"/>
          </p:nvPr>
        </p:nvSpPr>
        <p:spPr>
          <a:xfrm>
            <a:off x="457200" y="205979"/>
            <a:ext cx="8229601"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Mapping</a:t>
            </a:r>
            <a:endParaRPr/>
          </a:p>
        </p:txBody>
      </p:sp>
      <p:sp>
        <p:nvSpPr>
          <p:cNvPr id="1571" name="Google Shape;1571;p187"/>
          <p:cNvSpPr txBox="1">
            <a:spLocks noGrp="1"/>
          </p:cNvSpPr>
          <p:nvPr>
            <p:ph type="body" idx="1"/>
          </p:nvPr>
        </p:nvSpPr>
        <p:spPr>
          <a:xfrm>
            <a:off x="457200" y="1200152"/>
            <a:ext cx="8229601" cy="3394472"/>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2400"/>
              <a:buNone/>
            </a:pPr>
            <a:r>
              <a:rPr lang="en-US"/>
              <a:t>  </a:t>
            </a:r>
            <a:r>
              <a:rPr lang="en-US" sz="1800"/>
              <a:t>Mapping a logical address to its corresponding physical address</a:t>
            </a:r>
            <a:endParaRPr/>
          </a:p>
          <a:p>
            <a:pPr marL="557213" lvl="1" indent="-214312" algn="l" rtl="0">
              <a:spcBef>
                <a:spcPts val="420"/>
              </a:spcBef>
              <a:spcAft>
                <a:spcPts val="0"/>
              </a:spcAft>
              <a:buClr>
                <a:schemeClr val="dk1"/>
              </a:buClr>
              <a:buSzPts val="2100"/>
              <a:buChar char="–"/>
            </a:pPr>
            <a:r>
              <a:rPr lang="en-US"/>
              <a:t> Static mapping </a:t>
            </a:r>
            <a:endParaRPr/>
          </a:p>
          <a:p>
            <a:pPr marL="857250" lvl="2" indent="-171450" algn="l" rtl="0">
              <a:spcBef>
                <a:spcPts val="360"/>
              </a:spcBef>
              <a:spcAft>
                <a:spcPts val="0"/>
              </a:spcAft>
              <a:buClr>
                <a:schemeClr val="dk1"/>
              </a:buClr>
              <a:buSzPts val="1800"/>
              <a:buFont typeface="Noto Sans Symbols"/>
              <a:buChar char="⮚"/>
            </a:pPr>
            <a:r>
              <a:rPr lang="en-US"/>
              <a:t>means creating a table that associates a logical address with a physical address</a:t>
            </a:r>
            <a:endParaRPr/>
          </a:p>
          <a:p>
            <a:pPr marL="857250" lvl="2" indent="-171450" algn="l" rtl="0">
              <a:spcBef>
                <a:spcPts val="360"/>
              </a:spcBef>
              <a:spcAft>
                <a:spcPts val="0"/>
              </a:spcAft>
              <a:buClr>
                <a:schemeClr val="dk1"/>
              </a:buClr>
              <a:buSzPts val="1800"/>
              <a:buFont typeface="Noto Sans Symbols"/>
              <a:buChar char="⮚"/>
            </a:pPr>
            <a:r>
              <a:rPr lang="en-US"/>
              <a:t> need to update periodically</a:t>
            </a:r>
            <a:endParaRPr/>
          </a:p>
          <a:p>
            <a:pPr marL="557213" lvl="1" indent="-214312" algn="l" rtl="0">
              <a:spcBef>
                <a:spcPts val="420"/>
              </a:spcBef>
              <a:spcAft>
                <a:spcPts val="0"/>
              </a:spcAft>
              <a:buClr>
                <a:schemeClr val="dk1"/>
              </a:buClr>
              <a:buSzPts val="2100"/>
              <a:buChar char="–"/>
            </a:pPr>
            <a:r>
              <a:rPr lang="en-US"/>
              <a:t> Dynamic mapping</a:t>
            </a:r>
            <a:endParaRPr/>
          </a:p>
          <a:p>
            <a:pPr marL="857250" lvl="2" indent="-171450" algn="l" rtl="0">
              <a:spcBef>
                <a:spcPts val="360"/>
              </a:spcBef>
              <a:spcAft>
                <a:spcPts val="0"/>
              </a:spcAft>
              <a:buClr>
                <a:schemeClr val="dk1"/>
              </a:buClr>
              <a:buSzPts val="1800"/>
              <a:buFont typeface="Noto Sans Symbols"/>
              <a:buChar char="⮚"/>
            </a:pPr>
            <a:r>
              <a:rPr lang="en-US"/>
              <a:t>each time a machine knows one of the two addresses (logical or physical), it can use a protocol to find the other one</a:t>
            </a:r>
            <a:endParaRPr/>
          </a:p>
          <a:p>
            <a:pPr marL="857250" lvl="2" indent="-171450" algn="l" rtl="0">
              <a:spcBef>
                <a:spcPts val="360"/>
              </a:spcBef>
              <a:spcAft>
                <a:spcPts val="0"/>
              </a:spcAft>
              <a:buClr>
                <a:schemeClr val="dk1"/>
              </a:buClr>
              <a:buSzPts val="1800"/>
              <a:buFont typeface="Noto Sans Symbols"/>
              <a:buChar char="⮚"/>
            </a:pPr>
            <a:r>
              <a:rPr lang="en-US"/>
              <a:t> ARP (address resolution protocol), RARP (reverse address resolution protocol)</a:t>
            </a:r>
            <a:endParaRPr/>
          </a:p>
          <a:p>
            <a:pPr marL="257175" lvl="0" indent="-104775" algn="l" rtl="0">
              <a:spcBef>
                <a:spcPts val="480"/>
              </a:spcBef>
              <a:spcAft>
                <a:spcPts val="0"/>
              </a:spcAft>
              <a:buClr>
                <a:schemeClr val="dk1"/>
              </a:buClr>
              <a:buSzPts val="2400"/>
              <a:buNone/>
            </a:pPr>
            <a:endParaRPr/>
          </a:p>
        </p:txBody>
      </p:sp>
      <p:sp>
        <p:nvSpPr>
          <p:cNvPr id="1572" name="Google Shape;1572;p187"/>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36231942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88"/>
          <p:cNvSpPr txBox="1">
            <a:spLocks noGrp="1"/>
          </p:cNvSpPr>
          <p:nvPr>
            <p:ph type="title"/>
          </p:nvPr>
        </p:nvSpPr>
        <p:spPr>
          <a:xfrm>
            <a:off x="1485900" y="205978"/>
            <a:ext cx="6172200" cy="59412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ARP Operation</a:t>
            </a:r>
            <a:endParaRPr/>
          </a:p>
        </p:txBody>
      </p:sp>
      <p:pic>
        <p:nvPicPr>
          <p:cNvPr id="1578" name="Google Shape;1578;p188"/>
          <p:cNvPicPr preferRelativeResize="0">
            <a:picLocks noGrp="1"/>
          </p:cNvPicPr>
          <p:nvPr>
            <p:ph type="body" idx="1"/>
          </p:nvPr>
        </p:nvPicPr>
        <p:blipFill rotWithShape="1">
          <a:blip r:embed="rId3">
            <a:alphaModFix/>
          </a:blip>
          <a:srcRect/>
          <a:stretch/>
        </p:blipFill>
        <p:spPr>
          <a:xfrm>
            <a:off x="2627366" y="1200151"/>
            <a:ext cx="3889268" cy="3394472"/>
          </a:xfrm>
          <a:prstGeom prst="rect">
            <a:avLst/>
          </a:prstGeom>
          <a:noFill/>
          <a:ln>
            <a:noFill/>
          </a:ln>
        </p:spPr>
      </p:pic>
      <p:pic>
        <p:nvPicPr>
          <p:cNvPr id="1579" name="Google Shape;1579;p188"/>
          <p:cNvPicPr preferRelativeResize="0"/>
          <p:nvPr/>
        </p:nvPicPr>
        <p:blipFill rotWithShape="1">
          <a:blip r:embed="rId4">
            <a:alphaModFix/>
          </a:blip>
          <a:srcRect/>
          <a:stretch/>
        </p:blipFill>
        <p:spPr>
          <a:xfrm>
            <a:off x="1771650" y="1031082"/>
            <a:ext cx="5886450" cy="3940969"/>
          </a:xfrm>
          <a:prstGeom prst="rect">
            <a:avLst/>
          </a:prstGeom>
          <a:noFill/>
          <a:ln>
            <a:noFill/>
          </a:ln>
        </p:spPr>
      </p:pic>
      <p:sp>
        <p:nvSpPr>
          <p:cNvPr id="1580" name="Google Shape;1580;p188"/>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286869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89"/>
          <p:cNvSpPr txBox="1">
            <a:spLocks noGrp="1"/>
          </p:cNvSpPr>
          <p:nvPr>
            <p:ph type="title"/>
          </p:nvPr>
        </p:nvSpPr>
        <p:spPr>
          <a:xfrm>
            <a:off x="457200" y="205979"/>
            <a:ext cx="8229601"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ARP Packet</a:t>
            </a:r>
            <a:endParaRPr/>
          </a:p>
        </p:txBody>
      </p:sp>
      <p:pic>
        <p:nvPicPr>
          <p:cNvPr id="1586" name="Google Shape;1586;p189"/>
          <p:cNvPicPr preferRelativeResize="0">
            <a:picLocks noGrp="1"/>
          </p:cNvPicPr>
          <p:nvPr>
            <p:ph type="body" idx="1"/>
          </p:nvPr>
        </p:nvPicPr>
        <p:blipFill rotWithShape="1">
          <a:blip r:embed="rId3">
            <a:alphaModFix/>
          </a:blip>
          <a:srcRect/>
          <a:stretch/>
        </p:blipFill>
        <p:spPr>
          <a:xfrm>
            <a:off x="1257300" y="1200150"/>
            <a:ext cx="5143500" cy="3600450"/>
          </a:xfrm>
          <a:prstGeom prst="rect">
            <a:avLst/>
          </a:prstGeom>
          <a:noFill/>
          <a:ln>
            <a:noFill/>
          </a:ln>
        </p:spPr>
      </p:pic>
      <p:sp>
        <p:nvSpPr>
          <p:cNvPr id="1587" name="Google Shape;1587;p189"/>
          <p:cNvSpPr txBox="1"/>
          <p:nvPr/>
        </p:nvSpPr>
        <p:spPr>
          <a:xfrm>
            <a:off x="6467658" y="1200150"/>
            <a:ext cx="1734770" cy="39010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Hardware</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Type - Ethernet</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is type 1</a:t>
            </a:r>
            <a:endParaRPr/>
          </a:p>
          <a:p>
            <a:pPr marL="0" marR="0" lvl="0" indent="0" algn="l" rtl="0">
              <a:lnSpc>
                <a:spcPct val="100000"/>
              </a:lnSpc>
              <a:spcBef>
                <a:spcPts val="0"/>
              </a:spcBef>
              <a:spcAft>
                <a:spcPts val="0"/>
              </a:spcAft>
              <a:buNone/>
            </a:pPr>
            <a:endParaRPr sz="16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Protocol Type-</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IPv4=x0800</a:t>
            </a:r>
            <a:endParaRPr/>
          </a:p>
          <a:p>
            <a:pPr marL="0" marR="0" lvl="0" indent="0" algn="l" rtl="0">
              <a:lnSpc>
                <a:spcPct val="100000"/>
              </a:lnSpc>
              <a:spcBef>
                <a:spcPts val="0"/>
              </a:spcBef>
              <a:spcAft>
                <a:spcPts val="0"/>
              </a:spcAft>
              <a:buNone/>
            </a:pPr>
            <a:endParaRPr sz="16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Hardware</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Length:length of</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Ethernet </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Address (6)</a:t>
            </a:r>
            <a:endParaRPr/>
          </a:p>
          <a:p>
            <a:pPr marL="0" marR="0" lvl="0" indent="0" algn="l" rtl="0">
              <a:lnSpc>
                <a:spcPct val="100000"/>
              </a:lnSpc>
              <a:spcBef>
                <a:spcPts val="0"/>
              </a:spcBef>
              <a:spcAft>
                <a:spcPts val="0"/>
              </a:spcAft>
              <a:buNone/>
            </a:pPr>
            <a:endParaRPr sz="16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Protocol</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Length:length of</a:t>
            </a:r>
            <a:endParaRPr/>
          </a:p>
          <a:p>
            <a:pPr marL="0" marR="0" lvl="0" indent="0" algn="l" rtl="0">
              <a:lnSpc>
                <a:spcPct val="100000"/>
              </a:lnSpc>
              <a:spcBef>
                <a:spcPts val="0"/>
              </a:spcBef>
              <a:spcAft>
                <a:spcPts val="0"/>
              </a:spcAft>
              <a:buNone/>
            </a:pPr>
            <a:r>
              <a:rPr lang="en-US" sz="1650" b="0" i="0" u="none" strike="noStrike" cap="none">
                <a:solidFill>
                  <a:srgbClr val="000000"/>
                </a:solidFill>
                <a:latin typeface="Arial"/>
                <a:ea typeface="Arial"/>
                <a:cs typeface="Arial"/>
                <a:sym typeface="Arial"/>
              </a:rPr>
              <a:t>IPv4 address (4)</a:t>
            </a:r>
            <a:endParaRPr/>
          </a:p>
        </p:txBody>
      </p:sp>
      <p:sp>
        <p:nvSpPr>
          <p:cNvPr id="1588" name="Google Shape;1588;p189"/>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35741580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90"/>
          <p:cNvSpPr txBox="1">
            <a:spLocks noGrp="1"/>
          </p:cNvSpPr>
          <p:nvPr>
            <p:ph type="title"/>
          </p:nvPr>
        </p:nvSpPr>
        <p:spPr>
          <a:xfrm>
            <a:off x="457200" y="205979"/>
            <a:ext cx="8229601"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Encapsulation of ARP Packet</a:t>
            </a:r>
            <a:endParaRPr/>
          </a:p>
        </p:txBody>
      </p:sp>
      <p:pic>
        <p:nvPicPr>
          <p:cNvPr id="1594" name="Google Shape;1594;p190"/>
          <p:cNvPicPr preferRelativeResize="0">
            <a:picLocks noGrp="1"/>
          </p:cNvPicPr>
          <p:nvPr>
            <p:ph type="body" idx="1"/>
          </p:nvPr>
        </p:nvPicPr>
        <p:blipFill rotWithShape="1">
          <a:blip r:embed="rId3">
            <a:alphaModFix/>
          </a:blip>
          <a:srcRect/>
          <a:stretch/>
        </p:blipFill>
        <p:spPr>
          <a:xfrm>
            <a:off x="1485900" y="1584441"/>
            <a:ext cx="6172200" cy="1444509"/>
          </a:xfrm>
          <a:prstGeom prst="rect">
            <a:avLst/>
          </a:prstGeom>
          <a:noFill/>
          <a:ln>
            <a:noFill/>
          </a:ln>
        </p:spPr>
      </p:pic>
      <p:sp>
        <p:nvSpPr>
          <p:cNvPr id="1595" name="Google Shape;1595;p190"/>
          <p:cNvSpPr txBox="1"/>
          <p:nvPr/>
        </p:nvSpPr>
        <p:spPr>
          <a:xfrm>
            <a:off x="1314450" y="3795713"/>
            <a:ext cx="725390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b="0" i="0" u="none" strike="noStrike" cap="none">
                <a:solidFill>
                  <a:srgbClr val="000000"/>
                </a:solidFill>
                <a:latin typeface="Arial"/>
                <a:ea typeface="Arial"/>
                <a:cs typeface="Arial"/>
                <a:sym typeface="Arial"/>
              </a:rPr>
              <a:t>The ARP packet is encapsulated within an Ethernet packet.</a:t>
            </a:r>
            <a:endParaRPr/>
          </a:p>
          <a:p>
            <a:pPr marL="0" marR="0" lvl="0" indent="0" algn="l" rtl="0">
              <a:lnSpc>
                <a:spcPct val="100000"/>
              </a:lnSpc>
              <a:spcBef>
                <a:spcPts val="0"/>
              </a:spcBef>
              <a:spcAft>
                <a:spcPts val="0"/>
              </a:spcAft>
              <a:buNone/>
            </a:pPr>
            <a:r>
              <a:rPr lang="en-US" sz="2100" b="0" i="0" u="none" strike="noStrike" cap="none">
                <a:solidFill>
                  <a:srgbClr val="000000"/>
                </a:solidFill>
                <a:latin typeface="Arial"/>
                <a:ea typeface="Arial"/>
                <a:cs typeface="Arial"/>
                <a:sym typeface="Arial"/>
              </a:rPr>
              <a:t>Note: Type field for Ethernet is x0806</a:t>
            </a:r>
            <a:endParaRPr/>
          </a:p>
        </p:txBody>
      </p:sp>
      <p:sp>
        <p:nvSpPr>
          <p:cNvPr id="1596" name="Google Shape;1596;p190"/>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27645940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91"/>
          <p:cNvSpPr txBox="1">
            <a:spLocks noGrp="1"/>
          </p:cNvSpPr>
          <p:nvPr>
            <p:ph type="title"/>
          </p:nvPr>
        </p:nvSpPr>
        <p:spPr>
          <a:xfrm>
            <a:off x="457200" y="205979"/>
            <a:ext cx="8229601"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The Cache Table</a:t>
            </a:r>
            <a:endParaRPr/>
          </a:p>
        </p:txBody>
      </p:sp>
      <p:sp>
        <p:nvSpPr>
          <p:cNvPr id="1602" name="Google Shape;1602;p191"/>
          <p:cNvSpPr txBox="1">
            <a:spLocks noGrp="1"/>
          </p:cNvSpPr>
          <p:nvPr>
            <p:ph type="body" idx="1"/>
          </p:nvPr>
        </p:nvSpPr>
        <p:spPr>
          <a:xfrm>
            <a:off x="457200" y="1200152"/>
            <a:ext cx="8229601" cy="3394472"/>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3150"/>
              <a:buChar char="•"/>
            </a:pPr>
            <a:r>
              <a:rPr lang="en-US" sz="2100">
                <a:latin typeface="Times New Roman"/>
                <a:ea typeface="Times New Roman"/>
                <a:cs typeface="Times New Roman"/>
                <a:sym typeface="Times New Roman"/>
              </a:rPr>
              <a:t>If ARP just resolved an IP address, chances are a few moments later someone is going to ask to resolve the same IP address</a:t>
            </a:r>
            <a:endParaRPr/>
          </a:p>
          <a:p>
            <a:pPr marL="257175" lvl="0" indent="-57150" algn="l" rtl="0">
              <a:spcBef>
                <a:spcPts val="420"/>
              </a:spcBef>
              <a:spcAft>
                <a:spcPts val="0"/>
              </a:spcAft>
              <a:buClr>
                <a:schemeClr val="dk1"/>
              </a:buClr>
              <a:buSzPts val="3150"/>
              <a:buNone/>
            </a:pPr>
            <a:endParaRPr sz="2100">
              <a:latin typeface="Times New Roman"/>
              <a:ea typeface="Times New Roman"/>
              <a:cs typeface="Times New Roman"/>
              <a:sym typeface="Times New Roman"/>
            </a:endParaRPr>
          </a:p>
          <a:p>
            <a:pPr marL="257175" lvl="0" indent="-257175" algn="l" rtl="0">
              <a:spcBef>
                <a:spcPts val="420"/>
              </a:spcBef>
              <a:spcAft>
                <a:spcPts val="0"/>
              </a:spcAft>
              <a:buClr>
                <a:schemeClr val="dk1"/>
              </a:buClr>
              <a:buSzPts val="3150"/>
              <a:buChar char="•"/>
            </a:pPr>
            <a:r>
              <a:rPr lang="en-US" sz="2100">
                <a:latin typeface="Times New Roman"/>
                <a:ea typeface="Times New Roman"/>
                <a:cs typeface="Times New Roman"/>
                <a:sym typeface="Times New Roman"/>
              </a:rPr>
              <a:t>When ARP returns a MAC address, it is placed in a cache.  When the next request comes in for the same IP address, look first in the cache</a:t>
            </a:r>
            <a:endParaRPr/>
          </a:p>
          <a:p>
            <a:pPr marL="257175" lvl="0" indent="-104775" algn="l" rtl="0">
              <a:spcBef>
                <a:spcPts val="480"/>
              </a:spcBef>
              <a:spcAft>
                <a:spcPts val="0"/>
              </a:spcAft>
              <a:buClr>
                <a:srgbClr val="C00000"/>
              </a:buClr>
              <a:buSzPts val="2400"/>
              <a:buFont typeface="Noto Sans Symbols"/>
              <a:buNone/>
            </a:pPr>
            <a:endParaRPr/>
          </a:p>
        </p:txBody>
      </p:sp>
      <p:sp>
        <p:nvSpPr>
          <p:cNvPr id="1603" name="Google Shape;1603;p191"/>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4045507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92"/>
          <p:cNvSpPr txBox="1">
            <a:spLocks noGrp="1"/>
          </p:cNvSpPr>
          <p:nvPr>
            <p:ph type="title"/>
          </p:nvPr>
        </p:nvSpPr>
        <p:spPr>
          <a:xfrm>
            <a:off x="1485900" y="205978"/>
            <a:ext cx="6172200" cy="65127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RARP</a:t>
            </a:r>
            <a:endParaRPr/>
          </a:p>
        </p:txBody>
      </p:sp>
      <p:sp>
        <p:nvSpPr>
          <p:cNvPr id="1609" name="Google Shape;1609;p192"/>
          <p:cNvSpPr txBox="1">
            <a:spLocks noGrp="1"/>
          </p:cNvSpPr>
          <p:nvPr>
            <p:ph type="body" idx="1"/>
          </p:nvPr>
        </p:nvSpPr>
        <p:spPr>
          <a:xfrm>
            <a:off x="657922" y="1247542"/>
            <a:ext cx="7883912" cy="3246399"/>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3000"/>
              <a:buChar char="•"/>
            </a:pPr>
            <a:r>
              <a:rPr lang="en-US" sz="2000">
                <a:latin typeface="Times New Roman"/>
                <a:ea typeface="Times New Roman"/>
                <a:cs typeface="Times New Roman"/>
                <a:sym typeface="Times New Roman"/>
              </a:rPr>
              <a:t>To create an IP datagram, a host or a router needs to know its own IP address or addresses</a:t>
            </a:r>
            <a:endParaRPr/>
          </a:p>
          <a:p>
            <a:pPr marL="257175" lvl="0" indent="-257175" algn="l"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 The IP address of a machine is usually read from its configuration file stored on a disk file</a:t>
            </a:r>
            <a:endParaRPr/>
          </a:p>
          <a:p>
            <a:pPr marL="257175" lvl="0" indent="-257175" algn="l"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 A diskless machine is usually booted from ROM, which has minimum booting information</a:t>
            </a:r>
            <a:endParaRPr/>
          </a:p>
          <a:p>
            <a:pPr marL="557213" lvl="1" indent="-214312" algn="l" rtl="0">
              <a:spcBef>
                <a:spcPts val="400"/>
              </a:spcBef>
              <a:spcAft>
                <a:spcPts val="0"/>
              </a:spcAft>
              <a:buClr>
                <a:schemeClr val="dk1"/>
              </a:buClr>
              <a:buSzPts val="3000"/>
              <a:buFont typeface="Arial"/>
              <a:buChar char="•"/>
            </a:pPr>
            <a:r>
              <a:rPr lang="en-US" sz="2000">
                <a:latin typeface="Times New Roman"/>
                <a:ea typeface="Times New Roman"/>
                <a:cs typeface="Times New Roman"/>
                <a:sym typeface="Times New Roman"/>
              </a:rPr>
              <a:t>  It cannot include the IP address because the IP addresses on a network  are assigned by the administrator.</a:t>
            </a:r>
            <a:endParaRPr/>
          </a:p>
          <a:p>
            <a:pPr marL="557213" lvl="1" indent="-214312" algn="l" rtl="0">
              <a:spcBef>
                <a:spcPts val="400"/>
              </a:spcBef>
              <a:spcAft>
                <a:spcPts val="0"/>
              </a:spcAft>
              <a:buClr>
                <a:schemeClr val="dk1"/>
              </a:buClr>
              <a:buSzPts val="3000"/>
              <a:buFont typeface="Arial"/>
              <a:buChar char="•"/>
            </a:pPr>
            <a:r>
              <a:rPr lang="en-US" sz="2000">
                <a:latin typeface="Times New Roman"/>
                <a:ea typeface="Times New Roman"/>
                <a:cs typeface="Times New Roman"/>
                <a:sym typeface="Times New Roman"/>
              </a:rPr>
              <a:t> The machine can get its physical address by reading its NIC.</a:t>
            </a:r>
            <a:endParaRPr>
              <a:latin typeface="Times New Roman"/>
              <a:ea typeface="Times New Roman"/>
              <a:cs typeface="Times New Roman"/>
              <a:sym typeface="Times New Roman"/>
            </a:endParaRPr>
          </a:p>
        </p:txBody>
      </p:sp>
      <p:sp>
        <p:nvSpPr>
          <p:cNvPr id="1610" name="Google Shape;1610;p192"/>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3375432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93"/>
          <p:cNvSpPr txBox="1">
            <a:spLocks noGrp="1"/>
          </p:cNvSpPr>
          <p:nvPr>
            <p:ph type="title"/>
          </p:nvPr>
        </p:nvSpPr>
        <p:spPr>
          <a:xfrm>
            <a:off x="1485900" y="57150"/>
            <a:ext cx="6172200" cy="65127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RARP</a:t>
            </a:r>
            <a:endParaRPr/>
          </a:p>
        </p:txBody>
      </p:sp>
      <p:sp>
        <p:nvSpPr>
          <p:cNvPr id="1616" name="Google Shape;1616;p193"/>
          <p:cNvSpPr txBox="1">
            <a:spLocks noGrp="1"/>
          </p:cNvSpPr>
          <p:nvPr>
            <p:ph type="body" idx="1"/>
          </p:nvPr>
        </p:nvSpPr>
        <p:spPr>
          <a:xfrm>
            <a:off x="791736" y="1219665"/>
            <a:ext cx="7995425" cy="3586511"/>
          </a:xfrm>
          <a:prstGeom prst="rect">
            <a:avLst/>
          </a:prstGeom>
          <a:noFill/>
          <a:ln>
            <a:noFill/>
          </a:ln>
        </p:spPr>
        <p:txBody>
          <a:bodyPr spcFirstLastPara="1" wrap="square" lIns="91425" tIns="45700" rIns="91425" bIns="45700" anchor="t" anchorCtr="0">
            <a:noAutofit/>
          </a:bodyPr>
          <a:lstStyle/>
          <a:p>
            <a:pPr marL="257175" lvl="0" indent="-257175" algn="just" rtl="0">
              <a:spcBef>
                <a:spcPts val="0"/>
              </a:spcBef>
              <a:spcAft>
                <a:spcPts val="0"/>
              </a:spcAft>
              <a:buClr>
                <a:schemeClr val="dk1"/>
              </a:buClr>
              <a:buSzPts val="3000"/>
              <a:buChar char="•"/>
            </a:pPr>
            <a:r>
              <a:rPr lang="en-US" sz="2000">
                <a:latin typeface="Times New Roman"/>
                <a:ea typeface="Times New Roman"/>
                <a:cs typeface="Times New Roman"/>
                <a:sym typeface="Times New Roman"/>
              </a:rPr>
              <a:t>RARP finds the logical address for a machine that only knows its physical address.</a:t>
            </a:r>
            <a:endParaRPr/>
          </a:p>
          <a:p>
            <a:pPr marL="257175" lvl="0" indent="-257175" algn="just"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This if often encountered on thin-client workstations.  No disk, so when machine is booted, it needs to know its IP address (don’t want to burn the IP address into the ROM).</a:t>
            </a:r>
            <a:endParaRPr/>
          </a:p>
          <a:p>
            <a:pPr marL="257175" lvl="0" indent="-257175" algn="just"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RARP requests are broadcast, RARP replies are unicast.</a:t>
            </a:r>
            <a:endParaRPr/>
          </a:p>
          <a:p>
            <a:pPr marL="257175" lvl="0" indent="-257175" algn="just"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If a thin-client workstation needs to know its IP address, it probably </a:t>
            </a:r>
            <a:endParaRPr/>
          </a:p>
          <a:p>
            <a:pPr marL="257175" lvl="0" indent="-257175" algn="just"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also needs to know its subnet mask, router address, DNS address, etc.</a:t>
            </a:r>
            <a:endParaRPr/>
          </a:p>
          <a:p>
            <a:pPr marL="257175" lvl="0" indent="-257175" algn="just" rtl="0">
              <a:spcBef>
                <a:spcPts val="400"/>
              </a:spcBef>
              <a:spcAft>
                <a:spcPts val="0"/>
              </a:spcAft>
              <a:buClr>
                <a:schemeClr val="dk1"/>
              </a:buClr>
              <a:buSzPts val="3000"/>
              <a:buChar char="•"/>
            </a:pPr>
            <a:r>
              <a:rPr lang="en-US" sz="2000">
                <a:latin typeface="Times New Roman"/>
                <a:ea typeface="Times New Roman"/>
                <a:cs typeface="Times New Roman"/>
                <a:sym typeface="Times New Roman"/>
              </a:rPr>
              <a:t>So we need something more than RARP.  BOOTP, and now DHCP have replaced RARP.</a:t>
            </a:r>
            <a:endParaRPr/>
          </a:p>
        </p:txBody>
      </p:sp>
      <p:sp>
        <p:nvSpPr>
          <p:cNvPr id="1617" name="Google Shape;1617;p193"/>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30679081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94"/>
          <p:cNvSpPr txBox="1">
            <a:spLocks noGrp="1"/>
          </p:cNvSpPr>
          <p:nvPr>
            <p:ph type="title"/>
          </p:nvPr>
        </p:nvSpPr>
        <p:spPr>
          <a:xfrm>
            <a:off x="1485900" y="57150"/>
            <a:ext cx="6172200" cy="59412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RARP Operation</a:t>
            </a:r>
            <a:endParaRPr/>
          </a:p>
        </p:txBody>
      </p:sp>
      <p:pic>
        <p:nvPicPr>
          <p:cNvPr id="1623" name="Google Shape;1623;p194"/>
          <p:cNvPicPr preferRelativeResize="0">
            <a:picLocks noGrp="1"/>
          </p:cNvPicPr>
          <p:nvPr>
            <p:ph type="body" idx="1"/>
          </p:nvPr>
        </p:nvPicPr>
        <p:blipFill rotWithShape="1">
          <a:blip r:embed="rId3">
            <a:alphaModFix/>
          </a:blip>
          <a:srcRect/>
          <a:stretch/>
        </p:blipFill>
        <p:spPr>
          <a:xfrm>
            <a:off x="1543050" y="571501"/>
            <a:ext cx="6057900" cy="4457699"/>
          </a:xfrm>
          <a:prstGeom prst="rect">
            <a:avLst/>
          </a:prstGeom>
          <a:noFill/>
          <a:ln>
            <a:noFill/>
          </a:ln>
        </p:spPr>
      </p:pic>
      <p:sp>
        <p:nvSpPr>
          <p:cNvPr id="1624" name="Google Shape;1624;p194"/>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272524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74625"/>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2060"/>
                </a:solidFill>
                <a:latin typeface="Times New Roman"/>
                <a:ea typeface="Times New Roman"/>
                <a:cs typeface="Times New Roman"/>
                <a:sym typeface="Times New Roman"/>
              </a:rPr>
              <a:t>Switching 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pic>
        <p:nvPicPr>
          <p:cNvPr id="3" name="Picture 2"/>
          <p:cNvPicPr>
            <a:picLocks noChangeAspect="1"/>
          </p:cNvPicPr>
          <p:nvPr/>
        </p:nvPicPr>
        <p:blipFill>
          <a:blip r:embed="rId4"/>
          <a:stretch>
            <a:fillRect/>
          </a:stretch>
        </p:blipFill>
        <p:spPr>
          <a:xfrm>
            <a:off x="1306286" y="870857"/>
            <a:ext cx="6537551" cy="3939268"/>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95"/>
          <p:cNvSpPr txBox="1">
            <a:spLocks noGrp="1"/>
          </p:cNvSpPr>
          <p:nvPr>
            <p:ph type="title"/>
          </p:nvPr>
        </p:nvSpPr>
        <p:spPr>
          <a:xfrm>
            <a:off x="1485900" y="114300"/>
            <a:ext cx="6172200" cy="59412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libri"/>
              <a:buNone/>
            </a:pPr>
            <a:r>
              <a:rPr lang="en-US"/>
              <a:t>RARP Packet Format</a:t>
            </a:r>
            <a:endParaRPr/>
          </a:p>
        </p:txBody>
      </p:sp>
      <p:pic>
        <p:nvPicPr>
          <p:cNvPr id="1630" name="Google Shape;1630;p195"/>
          <p:cNvPicPr preferRelativeResize="0">
            <a:picLocks noGrp="1"/>
          </p:cNvPicPr>
          <p:nvPr>
            <p:ph type="body" idx="1"/>
          </p:nvPr>
        </p:nvPicPr>
        <p:blipFill rotWithShape="1">
          <a:blip r:embed="rId3">
            <a:alphaModFix/>
          </a:blip>
          <a:srcRect/>
          <a:stretch/>
        </p:blipFill>
        <p:spPr>
          <a:xfrm>
            <a:off x="1532016" y="1063228"/>
            <a:ext cx="5897484" cy="3851672"/>
          </a:xfrm>
          <a:prstGeom prst="rect">
            <a:avLst/>
          </a:prstGeom>
          <a:noFill/>
          <a:ln>
            <a:noFill/>
          </a:ln>
        </p:spPr>
      </p:pic>
      <p:sp>
        <p:nvSpPr>
          <p:cNvPr id="1631" name="Google Shape;1631;p195"/>
          <p:cNvSpPr txBox="1">
            <a:spLocks noGrp="1"/>
          </p:cNvSpPr>
          <p:nvPr>
            <p:ph type="ftr" idx="11"/>
          </p:nvPr>
        </p:nvSpPr>
        <p:spPr>
          <a:xfrm>
            <a:off x="3124201" y="4767264"/>
            <a:ext cx="2895600" cy="2738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t>Computer Networks        SY BTech    Semester-3               2022-23</a:t>
            </a:r>
            <a:endParaRPr/>
          </a:p>
        </p:txBody>
      </p:sp>
    </p:spTree>
    <p:extLst>
      <p:ext uri="{BB962C8B-B14F-4D97-AF65-F5344CB8AC3E}">
        <p14:creationId xmlns:p14="http://schemas.microsoft.com/office/powerpoint/2010/main" val="20573878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7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121</a:t>
            </a:fld>
            <a:endParaRPr sz="900">
              <a:solidFill>
                <a:schemeClr val="dk1"/>
              </a:solidFill>
              <a:latin typeface="Times New Roman"/>
              <a:ea typeface="Times New Roman"/>
              <a:cs typeface="Times New Roman"/>
              <a:sym typeface="Times New Roman"/>
            </a:endParaRPr>
          </a:p>
        </p:txBody>
      </p:sp>
      <p:sp>
        <p:nvSpPr>
          <p:cNvPr id="726" name="Google Shape;726;p72"/>
          <p:cNvSpPr txBox="1">
            <a:spLocks noGrp="1"/>
          </p:cNvSpPr>
          <p:nvPr>
            <p:ph type="title" idx="4294967295"/>
          </p:nvPr>
        </p:nvSpPr>
        <p:spPr>
          <a:xfrm>
            <a:off x="681543" y="65061"/>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Control Message Protocols [ICMP]</a:t>
            </a:r>
            <a:endParaRPr sz="2800" b="1" dirty="0">
              <a:solidFill>
                <a:srgbClr val="002060"/>
              </a:solidFill>
              <a:latin typeface="Times New Roman"/>
              <a:ea typeface="Times New Roman"/>
              <a:cs typeface="Times New Roman"/>
              <a:sym typeface="Times New Roman"/>
            </a:endParaRPr>
          </a:p>
        </p:txBody>
      </p:sp>
      <p:sp>
        <p:nvSpPr>
          <p:cNvPr id="732" name="Google Shape;732;p72"/>
          <p:cNvSpPr txBox="1">
            <a:spLocks noGrp="1"/>
          </p:cNvSpPr>
          <p:nvPr>
            <p:ph type="body" idx="4294967295"/>
          </p:nvPr>
        </p:nvSpPr>
        <p:spPr>
          <a:xfrm>
            <a:off x="173620" y="753081"/>
            <a:ext cx="4017963" cy="3214687"/>
          </a:xfrm>
          <a:prstGeom prst="rect">
            <a:avLst/>
          </a:prstGeom>
          <a:solidFill>
            <a:schemeClr val="accent1">
              <a:lumMod val="20000"/>
              <a:lumOff val="80000"/>
            </a:schemeClr>
          </a:solid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200" dirty="0">
                <a:solidFill>
                  <a:schemeClr val="dk1"/>
                </a:solidFill>
                <a:latin typeface="Times New Roman"/>
                <a:ea typeface="Times New Roman"/>
                <a:cs typeface="Times New Roman"/>
                <a:sym typeface="Times New Roman"/>
              </a:rPr>
              <a:t>ICMP’s most common uses are </a:t>
            </a:r>
            <a:r>
              <a:rPr lang="en" sz="2200" b="1" dirty="0">
                <a:solidFill>
                  <a:srgbClr val="002060"/>
                </a:solidFill>
                <a:latin typeface="Times New Roman"/>
                <a:ea typeface="Times New Roman"/>
                <a:cs typeface="Times New Roman"/>
                <a:sym typeface="Times New Roman"/>
              </a:rPr>
              <a:t>T</a:t>
            </a:r>
            <a:r>
              <a:rPr lang="en" sz="2200" b="1" dirty="0" smtClean="0">
                <a:solidFill>
                  <a:srgbClr val="002060"/>
                </a:solidFill>
                <a:latin typeface="Times New Roman"/>
                <a:ea typeface="Times New Roman"/>
                <a:cs typeface="Times New Roman"/>
                <a:sym typeface="Times New Roman"/>
              </a:rPr>
              <a:t>esting </a:t>
            </a:r>
            <a:r>
              <a:rPr lang="en" sz="2200" b="1" dirty="0">
                <a:solidFill>
                  <a:srgbClr val="002060"/>
                </a:solidFill>
                <a:latin typeface="Times New Roman"/>
                <a:ea typeface="Times New Roman"/>
                <a:cs typeface="Times New Roman"/>
                <a:sym typeface="Times New Roman"/>
              </a:rPr>
              <a:t>and </a:t>
            </a:r>
            <a:r>
              <a:rPr lang="en" sz="2200" b="1" dirty="0" smtClean="0">
                <a:solidFill>
                  <a:srgbClr val="002060"/>
                </a:solidFill>
                <a:latin typeface="Times New Roman"/>
                <a:ea typeface="Times New Roman"/>
                <a:cs typeface="Times New Roman"/>
                <a:sym typeface="Times New Roman"/>
              </a:rPr>
              <a:t>Troubleshooting</a:t>
            </a:r>
            <a:r>
              <a:rPr lang="en" sz="2200" b="1" dirty="0">
                <a:solidFill>
                  <a:srgbClr val="002060"/>
                </a:solidFill>
                <a:latin typeface="Times New Roman"/>
                <a:ea typeface="Times New Roman"/>
                <a:cs typeface="Times New Roman"/>
                <a:sym typeface="Times New Roman"/>
              </a:rPr>
              <a:t>.</a:t>
            </a:r>
            <a:endParaRPr sz="2200" b="1" dirty="0">
              <a:solidFill>
                <a:srgbClr val="002060"/>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endParaRPr lang="en" sz="2200" dirty="0" smtClean="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200" dirty="0" smtClean="0">
                <a:solidFill>
                  <a:schemeClr val="dk1"/>
                </a:solidFill>
                <a:latin typeface="Times New Roman"/>
                <a:ea typeface="Times New Roman"/>
                <a:cs typeface="Times New Roman"/>
                <a:sym typeface="Times New Roman"/>
              </a:rPr>
              <a:t>Two </a:t>
            </a:r>
            <a:r>
              <a:rPr lang="en" sz="2200" dirty="0">
                <a:solidFill>
                  <a:schemeClr val="dk1"/>
                </a:solidFill>
                <a:latin typeface="Times New Roman"/>
                <a:ea typeface="Times New Roman"/>
                <a:cs typeface="Times New Roman"/>
                <a:sym typeface="Times New Roman"/>
              </a:rPr>
              <a:t>of the most well-known utilities, </a:t>
            </a:r>
            <a:r>
              <a:rPr lang="en" sz="2200" b="1" dirty="0">
                <a:solidFill>
                  <a:srgbClr val="C00000"/>
                </a:solidFill>
                <a:latin typeface="Times New Roman"/>
                <a:ea typeface="Times New Roman"/>
                <a:cs typeface="Times New Roman"/>
                <a:sym typeface="Times New Roman"/>
              </a:rPr>
              <a:t>PING</a:t>
            </a:r>
            <a:r>
              <a:rPr lang="en" sz="2200" dirty="0">
                <a:solidFill>
                  <a:schemeClr val="dk1"/>
                </a:solidFill>
                <a:latin typeface="Times New Roman"/>
                <a:ea typeface="Times New Roman"/>
                <a:cs typeface="Times New Roman"/>
                <a:sym typeface="Times New Roman"/>
              </a:rPr>
              <a:t> and </a:t>
            </a:r>
            <a:r>
              <a:rPr lang="en" sz="2200" b="1" dirty="0">
                <a:solidFill>
                  <a:srgbClr val="C00000"/>
                </a:solidFill>
                <a:latin typeface="Times New Roman"/>
                <a:ea typeface="Times New Roman"/>
                <a:cs typeface="Times New Roman"/>
                <a:sym typeface="Times New Roman"/>
              </a:rPr>
              <a:t>TRACEROUTE</a:t>
            </a:r>
            <a:r>
              <a:rPr lang="en" sz="2200" dirty="0">
                <a:solidFill>
                  <a:schemeClr val="dk1"/>
                </a:solidFill>
                <a:latin typeface="Times New Roman"/>
                <a:ea typeface="Times New Roman"/>
                <a:cs typeface="Times New Roman"/>
                <a:sym typeface="Times New Roman"/>
              </a:rPr>
              <a:t>, rely on ICMP to perform connectivity tests and path discovery.</a:t>
            </a:r>
            <a:endParaRPr sz="2200" dirty="0">
              <a:solidFill>
                <a:schemeClr val="dk1"/>
              </a:solidFill>
              <a:latin typeface="Times New Roman"/>
              <a:ea typeface="Times New Roman"/>
              <a:cs typeface="Times New Roman"/>
              <a:sym typeface="Times New Roman"/>
            </a:endParaRPr>
          </a:p>
        </p:txBody>
      </p:sp>
      <p:pic>
        <p:nvPicPr>
          <p:cNvPr id="728" name="Google Shape;728;p72"/>
          <p:cNvPicPr preferRelativeResize="0"/>
          <p:nvPr/>
        </p:nvPicPr>
        <p:blipFill rotWithShape="1">
          <a:blip r:embed="rId3">
            <a:alphaModFix/>
          </a:blip>
          <a:srcRect/>
          <a:stretch/>
        </p:blipFill>
        <p:spPr>
          <a:xfrm>
            <a:off x="41822" y="47020"/>
            <a:ext cx="549324" cy="666636"/>
          </a:xfrm>
          <a:prstGeom prst="rect">
            <a:avLst/>
          </a:prstGeom>
          <a:noFill/>
          <a:ln>
            <a:noFill/>
          </a:ln>
        </p:spPr>
      </p:pic>
      <p:pic>
        <p:nvPicPr>
          <p:cNvPr id="731" name="Google Shape;731;p72"/>
          <p:cNvPicPr preferRelativeResize="0"/>
          <p:nvPr/>
        </p:nvPicPr>
        <p:blipFill rotWithShape="1">
          <a:blip r:embed="rId4">
            <a:alphaModFix/>
          </a:blip>
          <a:srcRect/>
          <a:stretch/>
        </p:blipFill>
        <p:spPr>
          <a:xfrm>
            <a:off x="4758243" y="789536"/>
            <a:ext cx="4317982" cy="3291900"/>
          </a:xfrm>
          <a:prstGeom prst="rect">
            <a:avLst/>
          </a:prstGeom>
          <a:noFill/>
          <a:ln>
            <a:noFill/>
          </a:ln>
        </p:spPr>
      </p:pic>
      <p:sp>
        <p:nvSpPr>
          <p:cNvPr id="13" name="Rectangle 12"/>
          <p:cNvSpPr/>
          <p:nvPr/>
        </p:nvSpPr>
        <p:spPr>
          <a:xfrm>
            <a:off x="447568" y="4355014"/>
            <a:ext cx="6010382" cy="439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FF00"/>
                </a:solidFill>
              </a:rPr>
              <a:t>ICMP-----Error Reporting messages</a:t>
            </a:r>
            <a:endParaRPr lang="en-US"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7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122</a:t>
            </a:fld>
            <a:endParaRPr sz="900">
              <a:solidFill>
                <a:schemeClr val="dk1"/>
              </a:solidFill>
              <a:latin typeface="Times New Roman"/>
              <a:ea typeface="Times New Roman"/>
              <a:cs typeface="Times New Roman"/>
              <a:sym typeface="Times New Roman"/>
            </a:endParaRPr>
          </a:p>
        </p:txBody>
      </p:sp>
      <p:sp>
        <p:nvSpPr>
          <p:cNvPr id="726" name="Google Shape;726;p72"/>
          <p:cNvSpPr txBox="1">
            <a:spLocks noGrp="1"/>
          </p:cNvSpPr>
          <p:nvPr>
            <p:ph type="title" idx="4294967295"/>
          </p:nvPr>
        </p:nvSpPr>
        <p:spPr>
          <a:xfrm>
            <a:off x="990600" y="17470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Control Message Protocols [ICMP]</a:t>
            </a:r>
            <a:endParaRPr sz="2800" b="1" dirty="0">
              <a:solidFill>
                <a:srgbClr val="002060"/>
              </a:solidFill>
              <a:latin typeface="Times New Roman"/>
              <a:ea typeface="Times New Roman"/>
              <a:cs typeface="Times New Roman"/>
              <a:sym typeface="Times New Roman"/>
            </a:endParaRPr>
          </a:p>
        </p:txBody>
      </p:sp>
      <p:pic>
        <p:nvPicPr>
          <p:cNvPr id="728" name="Google Shape;728;p72"/>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2" name="Rectangle 1"/>
          <p:cNvSpPr/>
          <p:nvPr/>
        </p:nvSpPr>
        <p:spPr>
          <a:xfrm>
            <a:off x="580430" y="813105"/>
            <a:ext cx="7934920" cy="4093428"/>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Internet Control Message Protocol (ICMP) is a network layer protocol used by network devices to diagnose network communication issues</a:t>
            </a:r>
            <a:r>
              <a:rPr lang="en-US" sz="2000" dirty="0" smtClean="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ICMP </a:t>
            </a:r>
            <a:r>
              <a:rPr lang="en-US" sz="2000" dirty="0">
                <a:latin typeface="Times New Roman" panose="02020603050405020304" pitchFamily="18" charset="0"/>
                <a:cs typeface="Times New Roman" panose="02020603050405020304" pitchFamily="18" charset="0"/>
              </a:rPr>
              <a:t>messages communicate information about network connectivity issues back to the source of the compromised transmission. </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ICMP is mainly used to determine whether or not data is reaching its intended destination in a timely manner.</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sends control messages such as destination network unreachable, source route failed, and source quench.</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Commonly, the ICMP protocol is used on network devices, such as routers. ICMP is crucial for error reporting and testing, but it can also be used in distributed denial-of-service (</a:t>
            </a:r>
            <a:r>
              <a:rPr lang="en-US" sz="2000" dirty="0" err="1" smtClean="0">
                <a:latin typeface="Times New Roman" panose="02020603050405020304" pitchFamily="18" charset="0"/>
                <a:cs typeface="Times New Roman" panose="02020603050405020304" pitchFamily="18" charset="0"/>
              </a:rPr>
              <a:t>DDoS</a:t>
            </a:r>
            <a:r>
              <a:rPr lang="en-US" sz="2000" dirty="0" smtClean="0">
                <a:latin typeface="Times New Roman" panose="02020603050405020304" pitchFamily="18" charset="0"/>
                <a:cs typeface="Times New Roman" panose="02020603050405020304" pitchFamily="18" charset="0"/>
              </a:rPr>
              <a:t>) attacks.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4668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7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123</a:t>
            </a:fld>
            <a:endParaRPr sz="900">
              <a:solidFill>
                <a:schemeClr val="dk1"/>
              </a:solidFill>
              <a:latin typeface="Times New Roman"/>
              <a:ea typeface="Times New Roman"/>
              <a:cs typeface="Times New Roman"/>
              <a:sym typeface="Times New Roman"/>
            </a:endParaRPr>
          </a:p>
        </p:txBody>
      </p:sp>
      <p:sp>
        <p:nvSpPr>
          <p:cNvPr id="726" name="Google Shape;726;p72"/>
          <p:cNvSpPr txBox="1">
            <a:spLocks noGrp="1"/>
          </p:cNvSpPr>
          <p:nvPr>
            <p:ph type="title" idx="4294967295"/>
          </p:nvPr>
        </p:nvSpPr>
        <p:spPr>
          <a:xfrm>
            <a:off x="689658" y="4702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2800" b="1" smtClean="0">
                <a:solidFill>
                  <a:srgbClr val="002060"/>
                </a:solidFill>
                <a:latin typeface="Times New Roman"/>
                <a:ea typeface="Times New Roman"/>
                <a:cs typeface="Times New Roman"/>
                <a:sym typeface="Times New Roman"/>
              </a:rPr>
              <a:t>Internet Control Message Protocols [ICMP]</a:t>
            </a:r>
            <a:endParaRPr sz="2800" b="1" dirty="0">
              <a:solidFill>
                <a:srgbClr val="002060"/>
              </a:solidFill>
              <a:latin typeface="Times New Roman"/>
              <a:ea typeface="Times New Roman"/>
              <a:cs typeface="Times New Roman"/>
              <a:sym typeface="Times New Roman"/>
            </a:endParaRPr>
          </a:p>
        </p:txBody>
      </p:sp>
      <p:pic>
        <p:nvPicPr>
          <p:cNvPr id="728" name="Google Shape;728;p72"/>
          <p:cNvPicPr preferRelativeResize="0"/>
          <p:nvPr/>
        </p:nvPicPr>
        <p:blipFill rotWithShape="1">
          <a:blip r:embed="rId3">
            <a:alphaModFix/>
          </a:blip>
          <a:srcRect/>
          <a:stretch/>
        </p:blipFill>
        <p:spPr>
          <a:xfrm>
            <a:off x="41822" y="47020"/>
            <a:ext cx="529678" cy="666636"/>
          </a:xfrm>
          <a:prstGeom prst="rect">
            <a:avLst/>
          </a:prstGeom>
          <a:noFill/>
          <a:ln>
            <a:noFill/>
          </a:ln>
        </p:spPr>
      </p:pic>
      <p:sp>
        <p:nvSpPr>
          <p:cNvPr id="2" name="Rectangle 1"/>
          <p:cNvSpPr/>
          <p:nvPr/>
        </p:nvSpPr>
        <p:spPr>
          <a:xfrm>
            <a:off x="689658" y="698141"/>
            <a:ext cx="7681249" cy="1323439"/>
          </a:xfrm>
          <a:prstGeom prst="rect">
            <a:avLst/>
          </a:prstGeom>
        </p:spPr>
        <p:txBody>
          <a:bodyPr wrap="square">
            <a:spAutoFit/>
          </a:bodyPr>
          <a:lstStyle/>
          <a:p>
            <a:r>
              <a:rPr lang="en-US" sz="2000" b="1" dirty="0" smtClean="0">
                <a:latin typeface="Times New Roman" panose="02020603050405020304" pitchFamily="18" charset="0"/>
                <a:cs typeface="Times New Roman" panose="02020603050405020304" pitchFamily="18" charset="0"/>
              </a:rPr>
              <a:t>Error reporting (e.g.)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a packet of data is too large for a router, the router will drop the packet and send an ICMP message back to the original source for the data.</a:t>
            </a:r>
            <a:endParaRPr lang="en-US" sz="20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571500" y="2021580"/>
            <a:ext cx="8487217" cy="2554545"/>
          </a:xfrm>
          <a:prstGeom prst="rect">
            <a:avLst/>
          </a:prstGeom>
        </p:spPr>
        <p:txBody>
          <a:bodyPr wrap="square">
            <a:spAutoFit/>
          </a:bodyPr>
          <a:lstStyle/>
          <a:p>
            <a:r>
              <a:rPr lang="en-IN" sz="2000" b="1" dirty="0" smtClean="0">
                <a:solidFill>
                  <a:srgbClr val="222222"/>
                </a:solidFill>
                <a:latin typeface="Times New Roman" panose="02020603050405020304" pitchFamily="18" charset="0"/>
                <a:cs typeface="Times New Roman" panose="02020603050405020304" pitchFamily="18" charset="0"/>
              </a:rPr>
              <a:t>Network diagnostics: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he terminal </a:t>
            </a:r>
            <a:r>
              <a:rPr lang="en-US" sz="2000" dirty="0">
                <a:latin typeface="Times New Roman" panose="02020603050405020304" pitchFamily="18" charset="0"/>
                <a:cs typeface="Times New Roman" panose="02020603050405020304" pitchFamily="18" charset="0"/>
              </a:rPr>
              <a:t>utilities </a:t>
            </a:r>
            <a:r>
              <a:rPr lang="en-US" sz="2000" dirty="0" err="1">
                <a:latin typeface="Times New Roman" panose="02020603050405020304" pitchFamily="18" charset="0"/>
                <a:cs typeface="Times New Roman" panose="02020603050405020304" pitchFamily="18" charset="0"/>
              </a:rPr>
              <a:t>traceroute</a:t>
            </a:r>
            <a:r>
              <a:rPr lang="en-US" sz="2000" dirty="0">
                <a:latin typeface="Times New Roman" panose="02020603050405020304" pitchFamily="18" charset="0"/>
                <a:cs typeface="Times New Roman" panose="02020603050405020304" pitchFamily="18" charset="0"/>
              </a:rPr>
              <a:t> and ping both operate using </a:t>
            </a:r>
            <a:r>
              <a:rPr lang="en-US" sz="2000" dirty="0" smtClean="0">
                <a:latin typeface="Times New Roman" panose="02020603050405020304" pitchFamily="18" charset="0"/>
                <a:cs typeface="Times New Roman" panose="02020603050405020304" pitchFamily="18" charset="0"/>
              </a:rPr>
              <a:t>ICMP</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traceroute</a:t>
            </a:r>
            <a:r>
              <a:rPr lang="en-US" sz="2000" dirty="0">
                <a:latin typeface="Times New Roman" panose="02020603050405020304" pitchFamily="18" charset="0"/>
                <a:cs typeface="Times New Roman" panose="02020603050405020304" pitchFamily="18" charset="0"/>
              </a:rPr>
              <a:t> utility is used to display the routing path between two Internet </a:t>
            </a:r>
            <a:r>
              <a:rPr lang="en-US" sz="2000" dirty="0" smtClean="0">
                <a:latin typeface="Times New Roman" panose="02020603050405020304" pitchFamily="18" charset="0"/>
                <a:cs typeface="Times New Roman" panose="02020603050405020304" pitchFamily="18" charset="0"/>
              </a:rPr>
              <a:t>devices. </a:t>
            </a:r>
            <a:r>
              <a:rPr lang="en-US" sz="2000" dirty="0" err="1">
                <a:latin typeface="Times New Roman" panose="02020603050405020304" pitchFamily="18" charset="0"/>
                <a:cs typeface="Times New Roman" panose="02020603050405020304" pitchFamily="18" charset="0"/>
              </a:rPr>
              <a:t>traceroute</a:t>
            </a:r>
            <a:r>
              <a:rPr lang="en-US" sz="2000" dirty="0">
                <a:latin typeface="Times New Roman" panose="02020603050405020304" pitchFamily="18" charset="0"/>
                <a:cs typeface="Times New Roman" panose="02020603050405020304" pitchFamily="18" charset="0"/>
              </a:rPr>
              <a:t> also reports the time required for each hop along the </a:t>
            </a:r>
            <a:r>
              <a:rPr lang="en-US" sz="2000" dirty="0" smtClean="0">
                <a:latin typeface="Times New Roman" panose="02020603050405020304" pitchFamily="18" charset="0"/>
                <a:cs typeface="Times New Roman" panose="02020603050405020304" pitchFamily="18" charset="0"/>
              </a:rPr>
              <a:t>way which is used to find the delay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ping utility is a simplified version of </a:t>
            </a:r>
            <a:r>
              <a:rPr lang="en-US" sz="2000" dirty="0" err="1">
                <a:latin typeface="Times New Roman" panose="02020603050405020304" pitchFamily="18" charset="0"/>
                <a:cs typeface="Times New Roman" panose="02020603050405020304" pitchFamily="18" charset="0"/>
              </a:rPr>
              <a:t>traceroute</a:t>
            </a:r>
            <a:r>
              <a:rPr lang="en-US" sz="2000" dirty="0">
                <a:latin typeface="Times New Roman" panose="02020603050405020304" pitchFamily="18" charset="0"/>
                <a:cs typeface="Times New Roman" panose="02020603050405020304" pitchFamily="18" charset="0"/>
              </a:rPr>
              <a:t>. A ping will test the speed of the connection between two devices and report exactly how long it takes a packet of data to reach its destination and come back to the sender’s device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2602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7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124</a:t>
            </a:fld>
            <a:endParaRPr sz="900">
              <a:solidFill>
                <a:schemeClr val="dk1"/>
              </a:solidFill>
              <a:latin typeface="Times New Roman"/>
              <a:ea typeface="Times New Roman"/>
              <a:cs typeface="Times New Roman"/>
              <a:sym typeface="Times New Roman"/>
            </a:endParaRPr>
          </a:p>
        </p:txBody>
      </p:sp>
      <p:sp>
        <p:nvSpPr>
          <p:cNvPr id="726" name="Google Shape;726;p72"/>
          <p:cNvSpPr txBox="1">
            <a:spLocks noGrp="1"/>
          </p:cNvSpPr>
          <p:nvPr>
            <p:ph type="title" idx="4294967295"/>
          </p:nvPr>
        </p:nvSpPr>
        <p:spPr>
          <a:xfrm>
            <a:off x="758141" y="72289"/>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Control Message Protocols [ICMP]</a:t>
            </a:r>
            <a:endParaRPr sz="2800" b="1" dirty="0">
              <a:solidFill>
                <a:srgbClr val="002060"/>
              </a:solidFill>
              <a:latin typeface="Times New Roman"/>
              <a:ea typeface="Times New Roman"/>
              <a:cs typeface="Times New Roman"/>
              <a:sym typeface="Times New Roman"/>
            </a:endParaRPr>
          </a:p>
        </p:txBody>
      </p:sp>
      <p:pic>
        <p:nvPicPr>
          <p:cNvPr id="728" name="Google Shape;728;p72"/>
          <p:cNvPicPr preferRelativeResize="0"/>
          <p:nvPr/>
        </p:nvPicPr>
        <p:blipFill rotWithShape="1">
          <a:blip r:embed="rId3">
            <a:alphaModFix/>
          </a:blip>
          <a:srcRect/>
          <a:stretch/>
        </p:blipFill>
        <p:spPr>
          <a:xfrm>
            <a:off x="41822" y="47020"/>
            <a:ext cx="538608" cy="666636"/>
          </a:xfrm>
          <a:prstGeom prst="rect">
            <a:avLst/>
          </a:prstGeom>
          <a:noFill/>
          <a:ln>
            <a:noFill/>
          </a:ln>
        </p:spPr>
      </p:pic>
      <p:sp>
        <p:nvSpPr>
          <p:cNvPr id="5" name="Rectangle 4"/>
          <p:cNvSpPr/>
          <p:nvPr/>
        </p:nvSpPr>
        <p:spPr>
          <a:xfrm>
            <a:off x="2135741" y="2173370"/>
            <a:ext cx="6176052" cy="22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84980" y="652511"/>
            <a:ext cx="7899721" cy="1477328"/>
          </a:xfrm>
          <a:prstGeom prst="rect">
            <a:avLst/>
          </a:prstGeom>
        </p:spPr>
        <p:txBody>
          <a:bodyPr wrap="square">
            <a:spAutoFit/>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 ICMP packet is a packet that uses the ICMP protocol. </a:t>
            </a:r>
            <a:endParaRPr lang="en-US" sz="1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ICMP </a:t>
            </a:r>
            <a:r>
              <a:rPr lang="en-US" sz="1800" dirty="0">
                <a:latin typeface="Times New Roman" panose="02020603050405020304" pitchFamily="18" charset="0"/>
                <a:cs typeface="Times New Roman" panose="02020603050405020304" pitchFamily="18" charset="0"/>
              </a:rPr>
              <a:t>packets include an ICMP header after a normal IP header. </a:t>
            </a:r>
            <a:endParaRPr lang="en-US" sz="1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When </a:t>
            </a:r>
            <a:r>
              <a:rPr lang="en-US" sz="1800" dirty="0">
                <a:latin typeface="Times New Roman" panose="02020603050405020304" pitchFamily="18" charset="0"/>
                <a:cs typeface="Times New Roman" panose="02020603050405020304" pitchFamily="18" charset="0"/>
              </a:rPr>
              <a:t>a router or server needs to send an error message, the ICMP packet body or data section always contains a copy of the IP header of the packet that caused the error.</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152646" y="2250651"/>
            <a:ext cx="6867525" cy="2295525"/>
          </a:xfrm>
          <a:prstGeom prst="rect">
            <a:avLst/>
          </a:prstGeom>
        </p:spPr>
      </p:pic>
    </p:spTree>
    <p:extLst>
      <p:ext uri="{BB962C8B-B14F-4D97-AF65-F5344CB8AC3E}">
        <p14:creationId xmlns:p14="http://schemas.microsoft.com/office/powerpoint/2010/main" val="5553803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7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125</a:t>
            </a:fld>
            <a:endParaRPr sz="900">
              <a:solidFill>
                <a:schemeClr val="dk1"/>
              </a:solidFill>
              <a:latin typeface="Times New Roman"/>
              <a:ea typeface="Times New Roman"/>
              <a:cs typeface="Times New Roman"/>
              <a:sym typeface="Times New Roman"/>
            </a:endParaRPr>
          </a:p>
        </p:txBody>
      </p:sp>
      <p:sp>
        <p:nvSpPr>
          <p:cNvPr id="726" name="Google Shape;726;p72"/>
          <p:cNvSpPr txBox="1">
            <a:spLocks noGrp="1"/>
          </p:cNvSpPr>
          <p:nvPr>
            <p:ph type="title" idx="4294967295"/>
          </p:nvPr>
        </p:nvSpPr>
        <p:spPr>
          <a:xfrm>
            <a:off x="758141" y="72289"/>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Internet Control Message Protocols [ICMP]</a:t>
            </a:r>
            <a:endParaRPr sz="2800" b="1" dirty="0">
              <a:solidFill>
                <a:srgbClr val="002060"/>
              </a:solidFill>
              <a:latin typeface="Times New Roman"/>
              <a:ea typeface="Times New Roman"/>
              <a:cs typeface="Times New Roman"/>
              <a:sym typeface="Times New Roman"/>
            </a:endParaRPr>
          </a:p>
        </p:txBody>
      </p:sp>
      <p:pic>
        <p:nvPicPr>
          <p:cNvPr id="728" name="Google Shape;728;p72"/>
          <p:cNvPicPr preferRelativeResize="0"/>
          <p:nvPr/>
        </p:nvPicPr>
        <p:blipFill rotWithShape="1">
          <a:blip r:embed="rId3">
            <a:alphaModFix/>
          </a:blip>
          <a:srcRect/>
          <a:stretch/>
        </p:blipFill>
        <p:spPr>
          <a:xfrm>
            <a:off x="41822" y="47020"/>
            <a:ext cx="538608" cy="666636"/>
          </a:xfrm>
          <a:prstGeom prst="rect">
            <a:avLst/>
          </a:prstGeom>
          <a:noFill/>
          <a:ln>
            <a:noFill/>
          </a:ln>
        </p:spPr>
      </p:pic>
      <p:sp>
        <p:nvSpPr>
          <p:cNvPr id="5" name="Rectangle 4"/>
          <p:cNvSpPr/>
          <p:nvPr/>
        </p:nvSpPr>
        <p:spPr>
          <a:xfrm>
            <a:off x="2135741" y="2173370"/>
            <a:ext cx="6176052" cy="22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2843" y="1086824"/>
            <a:ext cx="8652502" cy="3477875"/>
          </a:xfrm>
          <a:prstGeom prst="rect">
            <a:avLst/>
          </a:prstGeom>
        </p:spPr>
        <p:txBody>
          <a:bodyPr wrap="square">
            <a:spAutoFit/>
          </a:bodyPr>
          <a:lstStyle/>
          <a:p>
            <a:pPr>
              <a:spcBef>
                <a:spcPts val="600"/>
              </a:spcBef>
            </a:pPr>
            <a:r>
              <a:rPr lang="en-US" sz="2000" b="1" dirty="0">
                <a:latin typeface="Times New Roman" panose="02020603050405020304" pitchFamily="18" charset="0"/>
                <a:cs typeface="Times New Roman" panose="02020603050405020304" pitchFamily="18" charset="0"/>
              </a:rPr>
              <a:t>Type (8-bit): </a:t>
            </a:r>
            <a:r>
              <a:rPr lang="en-US" sz="2000" dirty="0">
                <a:latin typeface="Times New Roman" panose="02020603050405020304" pitchFamily="18" charset="0"/>
                <a:cs typeface="Times New Roman" panose="02020603050405020304" pitchFamily="18" charset="0"/>
              </a:rPr>
              <a:t>The initial 8-bit of the packet is for message </a:t>
            </a:r>
            <a:r>
              <a:rPr lang="en-US" sz="2000" dirty="0" smtClean="0">
                <a:latin typeface="Times New Roman" panose="02020603050405020304" pitchFamily="18" charset="0"/>
                <a:cs typeface="Times New Roman" panose="02020603050405020304" pitchFamily="18" charset="0"/>
              </a:rPr>
              <a:t>type</a:t>
            </a:r>
          </a:p>
          <a:p>
            <a:pPr fontAlgn="base">
              <a:spcBef>
                <a:spcPts val="600"/>
              </a:spcBef>
            </a:pPr>
            <a:r>
              <a:rPr lang="en-US" sz="2000" b="1" dirty="0" smtClean="0">
                <a:latin typeface="Times New Roman" panose="02020603050405020304" pitchFamily="18" charset="0"/>
                <a:cs typeface="Times New Roman" panose="02020603050405020304" pitchFamily="18" charset="0"/>
              </a:rPr>
              <a:t>Code </a:t>
            </a:r>
            <a:r>
              <a:rPr lang="en-US" sz="2000" b="1" dirty="0">
                <a:latin typeface="Times New Roman" panose="02020603050405020304" pitchFamily="18" charset="0"/>
                <a:cs typeface="Times New Roman" panose="02020603050405020304" pitchFamily="18" charset="0"/>
              </a:rPr>
              <a:t>(8-bit):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field carries some additional information about the error message and type</a:t>
            </a:r>
            <a:r>
              <a:rPr lang="en-US" sz="2000" dirty="0" smtClean="0">
                <a:latin typeface="Times New Roman" panose="02020603050405020304" pitchFamily="18" charset="0"/>
                <a:cs typeface="Times New Roman" panose="02020603050405020304" pitchFamily="18" charset="0"/>
              </a:rPr>
              <a:t>.</a:t>
            </a:r>
          </a:p>
          <a:p>
            <a:pPr fontAlgn="base">
              <a:spcBef>
                <a:spcPts val="600"/>
              </a:spcBef>
            </a:pPr>
            <a:r>
              <a:rPr lang="en-US" sz="2000" b="1" dirty="0" smtClean="0">
                <a:latin typeface="Times New Roman" panose="02020603050405020304" pitchFamily="18" charset="0"/>
                <a:cs typeface="Times New Roman" panose="02020603050405020304" pitchFamily="18" charset="0"/>
              </a:rPr>
              <a:t>Checksum </a:t>
            </a:r>
            <a:r>
              <a:rPr lang="en-US" sz="2000" b="1" dirty="0">
                <a:latin typeface="Times New Roman" panose="02020603050405020304" pitchFamily="18" charset="0"/>
                <a:cs typeface="Times New Roman" panose="02020603050405020304" pitchFamily="18" charset="0"/>
              </a:rPr>
              <a:t>(16-bit):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checksum is used to check the number of bits of the complete message and enable the ICMP tool to ensure that complete data is delivered.</a:t>
            </a:r>
            <a:endParaRPr lang="en-IN" sz="2000" dirty="0">
              <a:latin typeface="Times New Roman" panose="02020603050405020304" pitchFamily="18" charset="0"/>
              <a:cs typeface="Times New Roman" panose="02020603050405020304" pitchFamily="18" charset="0"/>
            </a:endParaRPr>
          </a:p>
          <a:p>
            <a:pPr>
              <a:spcBef>
                <a:spcPts val="600"/>
              </a:spcBef>
            </a:pPr>
            <a:r>
              <a:rPr lang="en-US" sz="2000" b="1" dirty="0">
                <a:latin typeface="Times New Roman" panose="02020603050405020304" pitchFamily="18" charset="0"/>
                <a:cs typeface="Times New Roman" panose="02020603050405020304" pitchFamily="18" charset="0"/>
              </a:rPr>
              <a:t>Extended </a:t>
            </a:r>
            <a:r>
              <a:rPr lang="en-US" sz="2000" b="1" dirty="0" smtClean="0">
                <a:latin typeface="Times New Roman" panose="02020603050405020304" pitchFamily="18" charset="0"/>
                <a:cs typeface="Times New Roman" panose="02020603050405020304" pitchFamily="18" charset="0"/>
              </a:rPr>
              <a:t>Header (32 bits): </a:t>
            </a:r>
            <a:r>
              <a:rPr lang="en-US" sz="2000" dirty="0">
                <a:latin typeface="Times New Roman" panose="02020603050405020304" pitchFamily="18" charset="0"/>
                <a:cs typeface="Times New Roman" panose="02020603050405020304" pitchFamily="18" charset="0"/>
              </a:rPr>
              <a:t>which has the work of pointing out the problem in IP </a:t>
            </a:r>
            <a:r>
              <a:rPr lang="en-US" sz="2000" dirty="0" smtClean="0">
                <a:latin typeface="Times New Roman" panose="02020603050405020304" pitchFamily="18" charset="0"/>
                <a:cs typeface="Times New Roman" panose="02020603050405020304" pitchFamily="18" charset="0"/>
              </a:rPr>
              <a:t>Message</a:t>
            </a:r>
          </a:p>
          <a:p>
            <a:pPr>
              <a:spcBef>
                <a:spcPts val="600"/>
              </a:spcBef>
            </a:pPr>
            <a:r>
              <a:rPr lang="en-US" sz="2000" b="1" dirty="0">
                <a:latin typeface="Times New Roman" panose="02020603050405020304" pitchFamily="18" charset="0"/>
                <a:cs typeface="Times New Roman" panose="02020603050405020304" pitchFamily="18" charset="0"/>
              </a:rPr>
              <a:t>Data or </a:t>
            </a:r>
            <a:r>
              <a:rPr lang="en-US" sz="2000" b="1" dirty="0" smtClean="0">
                <a:latin typeface="Times New Roman" panose="02020603050405020304" pitchFamily="18" charset="0"/>
                <a:cs typeface="Times New Roman" panose="02020603050405020304" pitchFamily="18" charset="0"/>
              </a:rPr>
              <a:t>Payload: It is </a:t>
            </a:r>
            <a:r>
              <a:rPr lang="en-US" sz="2000" dirty="0" smtClean="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variable length. The bytes included in IPv4 are 576 bytes and in IPv6, 1280 bytes.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9268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0" name="Google Shape;740;p7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126</a:t>
            </a:fld>
            <a:endParaRPr sz="900">
              <a:solidFill>
                <a:schemeClr val="dk1"/>
              </a:solidFill>
              <a:latin typeface="Times New Roman"/>
              <a:ea typeface="Times New Roman"/>
              <a:cs typeface="Times New Roman"/>
              <a:sym typeface="Times New Roman"/>
            </a:endParaRPr>
          </a:p>
        </p:txBody>
      </p:sp>
      <p:sp>
        <p:nvSpPr>
          <p:cNvPr id="739" name="Google Shape;739;p73"/>
          <p:cNvSpPr txBox="1">
            <a:spLocks noGrp="1"/>
          </p:cNvSpPr>
          <p:nvPr>
            <p:ph type="title" idx="4294967295"/>
          </p:nvPr>
        </p:nvSpPr>
        <p:spPr>
          <a:xfrm>
            <a:off x="990600" y="136525"/>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Internet Control Message Protocols [ICMP</a:t>
            </a:r>
            <a:r>
              <a:rPr lang="en" sz="3200" b="1" dirty="0" smtClean="0">
                <a:solidFill>
                  <a:srgbClr val="002060"/>
                </a:solidFill>
                <a:latin typeface="Times New Roman"/>
                <a:ea typeface="Times New Roman"/>
                <a:cs typeface="Times New Roman"/>
                <a:sym typeface="Times New Roman"/>
              </a:rPr>
              <a:t>]</a:t>
            </a:r>
            <a:endParaRPr sz="3200" b="1" dirty="0">
              <a:solidFill>
                <a:srgbClr val="002060"/>
              </a:solidFill>
              <a:latin typeface="Times New Roman"/>
              <a:ea typeface="Times New Roman"/>
              <a:cs typeface="Times New Roman"/>
              <a:sym typeface="Times New Roman"/>
            </a:endParaRPr>
          </a:p>
        </p:txBody>
      </p:sp>
      <p:pic>
        <p:nvPicPr>
          <p:cNvPr id="741" name="Google Shape;741;p73"/>
          <p:cNvPicPr preferRelativeResize="0"/>
          <p:nvPr/>
        </p:nvPicPr>
        <p:blipFill rotWithShape="1">
          <a:blip r:embed="rId3">
            <a:alphaModFix/>
          </a:blip>
          <a:srcRect/>
          <a:stretch/>
        </p:blipFill>
        <p:spPr>
          <a:xfrm>
            <a:off x="41822" y="47020"/>
            <a:ext cx="493054" cy="609848"/>
          </a:xfrm>
          <a:prstGeom prst="rect">
            <a:avLst/>
          </a:prstGeom>
          <a:noFill/>
          <a:ln>
            <a:noFill/>
          </a:ln>
        </p:spPr>
      </p:pic>
      <p:pic>
        <p:nvPicPr>
          <p:cNvPr id="744" name="Google Shape;744;p73"/>
          <p:cNvPicPr preferRelativeResize="0"/>
          <p:nvPr/>
        </p:nvPicPr>
        <p:blipFill rotWithShape="1">
          <a:blip r:embed="rId4">
            <a:alphaModFix/>
          </a:blip>
          <a:srcRect/>
          <a:stretch/>
        </p:blipFill>
        <p:spPr>
          <a:xfrm>
            <a:off x="434875" y="990159"/>
            <a:ext cx="8080475" cy="3649091"/>
          </a:xfrm>
          <a:prstGeom prst="rect">
            <a:avLst/>
          </a:prstGeom>
          <a:noFill/>
          <a:ln>
            <a:noFill/>
          </a:ln>
        </p:spPr>
      </p:pic>
      <p:cxnSp>
        <p:nvCxnSpPr>
          <p:cNvPr id="9" name="Straight Connector 8"/>
          <p:cNvCxnSpPr/>
          <p:nvPr/>
        </p:nvCxnSpPr>
        <p:spPr>
          <a:xfrm flipV="1">
            <a:off x="41077" y="713656"/>
            <a:ext cx="9144000" cy="20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46807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0" name="Google Shape;830;p80"/>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127</a:t>
            </a:fld>
            <a:endParaRPr sz="900">
              <a:solidFill>
                <a:schemeClr val="dk1"/>
              </a:solidFill>
              <a:latin typeface="Times New Roman"/>
              <a:ea typeface="Times New Roman"/>
              <a:cs typeface="Times New Roman"/>
              <a:sym typeface="Times New Roman"/>
            </a:endParaRPr>
          </a:p>
        </p:txBody>
      </p:sp>
      <p:sp>
        <p:nvSpPr>
          <p:cNvPr id="829" name="Google Shape;829;p80"/>
          <p:cNvSpPr txBox="1">
            <a:spLocks noGrp="1"/>
          </p:cNvSpPr>
          <p:nvPr>
            <p:ph type="title" idx="4294967295"/>
          </p:nvPr>
        </p:nvSpPr>
        <p:spPr>
          <a:xfrm>
            <a:off x="678084" y="9439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Routing Algorithm</a:t>
            </a:r>
            <a:endParaRPr sz="2800" b="1" dirty="0">
              <a:solidFill>
                <a:srgbClr val="002060"/>
              </a:solidFill>
              <a:latin typeface="Times New Roman"/>
              <a:ea typeface="Times New Roman"/>
              <a:cs typeface="Times New Roman"/>
              <a:sym typeface="Times New Roman"/>
            </a:endParaRPr>
          </a:p>
        </p:txBody>
      </p:sp>
      <p:pic>
        <p:nvPicPr>
          <p:cNvPr id="831"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2" name="Rectangle 1"/>
          <p:cNvSpPr/>
          <p:nvPr/>
        </p:nvSpPr>
        <p:spPr>
          <a:xfrm>
            <a:off x="580430" y="780584"/>
            <a:ext cx="8069725" cy="4093428"/>
          </a:xfrm>
          <a:prstGeom prst="rect">
            <a:avLst/>
          </a:prstGeom>
        </p:spPr>
        <p:txBody>
          <a:bodyPr wrap="square">
            <a:spAutoFit/>
          </a:bodyPr>
          <a:lstStyle/>
          <a:p>
            <a:r>
              <a:rPr lang="en-US" sz="2000" b="1" dirty="0"/>
              <a:t>Routing Protocols</a:t>
            </a:r>
            <a:r>
              <a:rPr lang="en-US" sz="2000" dirty="0"/>
              <a:t> are the set of defined rules used by the routers to communicate between source &amp; destination</a:t>
            </a:r>
            <a:r>
              <a:rPr lang="en-US" sz="2000" dirty="0" smtClean="0"/>
              <a:t>.</a:t>
            </a:r>
          </a:p>
          <a:p>
            <a:endParaRPr lang="en-US" sz="2000" dirty="0" smtClean="0"/>
          </a:p>
          <a:p>
            <a:r>
              <a:rPr lang="en-US" sz="2000" dirty="0" smtClean="0"/>
              <a:t>They are</a:t>
            </a:r>
            <a:r>
              <a:rPr lang="en-US" sz="2000" dirty="0"/>
              <a:t> </a:t>
            </a:r>
            <a:r>
              <a:rPr lang="en-US" sz="2000" dirty="0" smtClean="0"/>
              <a:t>mechanisms </a:t>
            </a:r>
            <a:r>
              <a:rPr lang="en-US" sz="2000" dirty="0"/>
              <a:t>by which routing information is exchanged between routers so that routing decisions can be made</a:t>
            </a:r>
            <a:r>
              <a:rPr lang="en-US" sz="2000" dirty="0" smtClean="0"/>
              <a:t>.</a:t>
            </a:r>
          </a:p>
          <a:p>
            <a:endParaRPr lang="en-US" sz="2000" dirty="0">
              <a:latin typeface="Times New Roman" panose="02020603050405020304" pitchFamily="18" charset="0"/>
              <a:cs typeface="Times New Roman" panose="02020603050405020304" pitchFamily="18" charset="0"/>
            </a:endParaRPr>
          </a:p>
          <a:p>
            <a:r>
              <a:rPr lang="en-US" sz="2000" dirty="0"/>
              <a:t>They do not move the information to the source to a destination, but only update the routing table that contains the information</a:t>
            </a:r>
            <a:r>
              <a:rPr lang="en-US" sz="2000" dirty="0" smtClean="0"/>
              <a:t>.</a:t>
            </a:r>
          </a:p>
          <a:p>
            <a:endParaRPr lang="en-US" sz="2000" dirty="0" smtClean="0"/>
          </a:p>
          <a:p>
            <a:r>
              <a:rPr lang="en-US" sz="2000" dirty="0" smtClean="0"/>
              <a:t>It </a:t>
            </a:r>
            <a:r>
              <a:rPr lang="en-US" sz="2000" dirty="0"/>
              <a:t>allows the network to select routes between any two nodes on a </a:t>
            </a:r>
            <a:r>
              <a:rPr lang="en-US" sz="2000" dirty="0" smtClean="0"/>
              <a:t>computer network.</a:t>
            </a:r>
            <a:endParaRPr lang="en-US" sz="2000" dirty="0"/>
          </a:p>
          <a:p>
            <a:r>
              <a:rPr lang="en-US" sz="2000" dirty="0"/>
              <a:t/>
            </a:r>
            <a:br>
              <a:rPr lang="en-US" sz="2000" dirty="0"/>
            </a:b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128</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5889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IN" sz="3200" b="1" dirty="0" smtClean="0">
                <a:solidFill>
                  <a:srgbClr val="002060"/>
                </a:solidFill>
                <a:latin typeface="Times New Roman"/>
                <a:ea typeface="Times New Roman"/>
                <a:cs typeface="Times New Roman"/>
                <a:sym typeface="Times New Roman"/>
              </a:rPr>
              <a:t>Routing Algorithm</a:t>
            </a:r>
            <a:endParaRPr lang="en-IN" sz="32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2">
            <a:alphaModFix/>
          </a:blip>
          <a:srcRect/>
          <a:stretch/>
        </p:blipFill>
        <p:spPr>
          <a:xfrm>
            <a:off x="41822" y="47020"/>
            <a:ext cx="538608" cy="597580"/>
          </a:xfrm>
          <a:prstGeom prst="rect">
            <a:avLst/>
          </a:prstGeom>
          <a:noFill/>
          <a:ln>
            <a:noFill/>
          </a:ln>
        </p:spPr>
      </p:pic>
      <p:graphicFrame>
        <p:nvGraphicFramePr>
          <p:cNvPr id="8" name="Diagram 7"/>
          <p:cNvGraphicFramePr/>
          <p:nvPr>
            <p:extLst>
              <p:ext uri="{D42A27DB-BD31-4B8C-83A1-F6EECF244321}">
                <p14:modId xmlns:p14="http://schemas.microsoft.com/office/powerpoint/2010/main" val="2067822374"/>
              </p:ext>
            </p:extLst>
          </p:nvPr>
        </p:nvGraphicFramePr>
        <p:xfrm>
          <a:off x="1192192" y="983848"/>
          <a:ext cx="6516548" cy="2497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05708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129</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5889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Static of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2">
            <a:alphaModFix/>
          </a:blip>
          <a:srcRect/>
          <a:stretch/>
        </p:blipFill>
        <p:spPr>
          <a:xfrm>
            <a:off x="41822" y="47020"/>
            <a:ext cx="538608" cy="597580"/>
          </a:xfrm>
          <a:prstGeom prst="rect">
            <a:avLst/>
          </a:prstGeom>
          <a:noFill/>
          <a:ln>
            <a:noFill/>
          </a:ln>
        </p:spPr>
      </p:pic>
      <p:sp>
        <p:nvSpPr>
          <p:cNvPr id="8" name="Rectangle 7"/>
          <p:cNvSpPr/>
          <p:nvPr/>
        </p:nvSpPr>
        <p:spPr>
          <a:xfrm>
            <a:off x="487832" y="1196347"/>
            <a:ext cx="7934920" cy="2616101"/>
          </a:xfrm>
          <a:prstGeom prst="rect">
            <a:avLst/>
          </a:prstGeom>
        </p:spPr>
        <p:txBody>
          <a:bodyPr wrap="square">
            <a:spAutoFit/>
          </a:bodyPr>
          <a:lstStyle/>
          <a:p>
            <a:pPr marL="342900" indent="-342900">
              <a:spcBef>
                <a:spcPts val="1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Static routing is a form of routing that occurs when a router uses a manually-configured routing </a:t>
            </a:r>
            <a:r>
              <a:rPr lang="en-US" sz="2400" dirty="0" smtClean="0">
                <a:latin typeface="Times New Roman" panose="02020603050405020304" pitchFamily="18" charset="0"/>
                <a:cs typeface="Times New Roman" panose="02020603050405020304" pitchFamily="18" charset="0"/>
              </a:rPr>
              <a:t>entry. </a:t>
            </a:r>
          </a:p>
          <a:p>
            <a:pPr marL="342900" indent="-342900">
              <a:spcBef>
                <a:spcPts val="1200"/>
              </a:spcBef>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does not use information </a:t>
            </a:r>
            <a:r>
              <a:rPr lang="en-US" sz="2400" dirty="0">
                <a:latin typeface="Times New Roman" panose="02020603050405020304" pitchFamily="18" charset="0"/>
                <a:cs typeface="Times New Roman" panose="02020603050405020304" pitchFamily="18" charset="0"/>
              </a:rPr>
              <a:t>from dynamic routing traffic. </a:t>
            </a:r>
            <a:endParaRPr lang="en-US" sz="2400" dirty="0" smtClean="0">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many cases, static routes are manually configured by a network administrator by adding in entries into a routing </a:t>
            </a:r>
            <a:r>
              <a:rPr lang="en-US" sz="2400" dirty="0" smtClean="0">
                <a:latin typeface="Times New Roman" panose="02020603050405020304" pitchFamily="18" charset="0"/>
                <a:cs typeface="Times New Roman" panose="02020603050405020304" pitchFamily="18" charset="0"/>
              </a:rPr>
              <a:t>table</a:t>
            </a:r>
          </a:p>
        </p:txBody>
      </p:sp>
    </p:spTree>
    <p:extLst>
      <p:ext uri="{BB962C8B-B14F-4D97-AF65-F5344CB8AC3E}">
        <p14:creationId xmlns:p14="http://schemas.microsoft.com/office/powerpoint/2010/main" val="1097220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13</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Circuit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587615" y="782768"/>
            <a:ext cx="7927735" cy="1477328"/>
          </a:xfrm>
          <a:prstGeom prst="rect">
            <a:avLst/>
          </a:prstGeom>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a dedicated path is established for data transmission between sender and receiver, it is called circuit </a:t>
            </a:r>
            <a:r>
              <a:rPr lang="en-US" sz="1800" dirty="0" smtClean="0">
                <a:latin typeface="Times New Roman" panose="02020603050405020304" pitchFamily="18" charset="0"/>
                <a:cs typeface="Times New Roman" panose="02020603050405020304" pitchFamily="18" charset="0"/>
              </a:rPr>
              <a:t>switching.</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There </a:t>
            </a:r>
            <a:r>
              <a:rPr lang="en-US" sz="1800" dirty="0">
                <a:latin typeface="Times New Roman" panose="02020603050405020304" pitchFamily="18" charset="0"/>
                <a:cs typeface="Times New Roman" panose="02020603050405020304" pitchFamily="18" charset="0"/>
              </a:rPr>
              <a:t>'is a need of pre-specified route from which data will travels and no other data is permitted</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Circuits can be permanent or temporary.</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759297" y="2260096"/>
            <a:ext cx="7011081" cy="2618185"/>
          </a:xfrm>
          <a:prstGeom prst="rect">
            <a:avLst/>
          </a:prstGeom>
        </p:spPr>
      </p:pic>
      <p:sp>
        <p:nvSpPr>
          <p:cNvPr id="5" name="Rectangle 4"/>
          <p:cNvSpPr/>
          <p:nvPr/>
        </p:nvSpPr>
        <p:spPr>
          <a:xfrm>
            <a:off x="587615" y="2341027"/>
            <a:ext cx="2343365" cy="1200329"/>
          </a:xfrm>
          <a:prstGeom prst="rect">
            <a:avLst/>
          </a:prstGeom>
          <a:solidFill>
            <a:schemeClr val="accent4">
              <a:lumMod val="20000"/>
              <a:lumOff val="80000"/>
            </a:schemeClr>
          </a:solidFill>
        </p:spPr>
        <p:txBody>
          <a:bodyPr wrap="square">
            <a:spAutoFit/>
          </a:bodyPr>
          <a:lstStyle/>
          <a:p>
            <a:r>
              <a:rPr lang="en-IN" sz="1800" dirty="0" smtClean="0">
                <a:latin typeface="Times New Roman" panose="02020603050405020304" pitchFamily="18" charset="0"/>
                <a:cs typeface="Times New Roman" panose="02020603050405020304" pitchFamily="18" charset="0"/>
              </a:rPr>
              <a:t>Three phases</a:t>
            </a:r>
          </a:p>
          <a:p>
            <a:pPr>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Establish </a:t>
            </a:r>
            <a:r>
              <a:rPr lang="en-US" sz="1800" dirty="0">
                <a:latin typeface="Times New Roman" panose="02020603050405020304" pitchFamily="18" charset="0"/>
                <a:cs typeface="Times New Roman" panose="02020603050405020304" pitchFamily="18" charset="0"/>
              </a:rPr>
              <a:t>a circuit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Transfer the data</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Disconnect the circuit</a:t>
            </a:r>
          </a:p>
        </p:txBody>
      </p:sp>
    </p:spTree>
    <p:extLst>
      <p:ext uri="{BB962C8B-B14F-4D97-AF65-F5344CB8AC3E}">
        <p14:creationId xmlns:p14="http://schemas.microsoft.com/office/powerpoint/2010/main" val="35447961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130</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5889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Static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2">
            <a:alphaModFix/>
          </a:blip>
          <a:srcRect/>
          <a:stretch/>
        </p:blipFill>
        <p:spPr>
          <a:xfrm>
            <a:off x="41822" y="47020"/>
            <a:ext cx="538608" cy="597580"/>
          </a:xfrm>
          <a:prstGeom prst="rect">
            <a:avLst/>
          </a:prstGeom>
          <a:noFill/>
          <a:ln>
            <a:noFill/>
          </a:ln>
        </p:spPr>
      </p:pic>
      <p:sp>
        <p:nvSpPr>
          <p:cNvPr id="3" name="Rectangle 2"/>
          <p:cNvSpPr/>
          <p:nvPr/>
        </p:nvSpPr>
        <p:spPr>
          <a:xfrm>
            <a:off x="580430" y="821010"/>
            <a:ext cx="8199239" cy="3785652"/>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Advantages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 overhead on router CPU.</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 unused bandwidth between links.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Only the administrator is able to add </a:t>
            </a:r>
            <a:r>
              <a:rPr lang="en-US" sz="2400" dirty="0" smtClean="0">
                <a:latin typeface="Times New Roman" panose="02020603050405020304" pitchFamily="18" charset="0"/>
                <a:cs typeface="Times New Roman" panose="02020603050405020304" pitchFamily="18" charset="0"/>
              </a:rPr>
              <a:t>routes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Disadvantages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administrator must know how each router is connected.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Not an ideal option for large networks as it is time intensive.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Whenever link fails all the network goes down which is not feasible in small networks.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1645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131</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5889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Dynamic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2">
            <a:alphaModFix/>
          </a:blip>
          <a:srcRect/>
          <a:stretch/>
        </p:blipFill>
        <p:spPr>
          <a:xfrm>
            <a:off x="41822" y="47020"/>
            <a:ext cx="538608" cy="597580"/>
          </a:xfrm>
          <a:prstGeom prst="rect">
            <a:avLst/>
          </a:prstGeom>
          <a:noFill/>
          <a:ln>
            <a:noFill/>
          </a:ln>
        </p:spPr>
      </p:pic>
      <p:sp>
        <p:nvSpPr>
          <p:cNvPr id="4" name="Rectangle 3"/>
          <p:cNvSpPr/>
          <p:nvPr/>
        </p:nvSpPr>
        <p:spPr>
          <a:xfrm>
            <a:off x="665545" y="659713"/>
            <a:ext cx="7703939" cy="1323439"/>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Dynamic protocols help </a:t>
            </a:r>
            <a:r>
              <a:rPr lang="en-US" sz="2000" dirty="0">
                <a:latin typeface="Times New Roman" panose="02020603050405020304" pitchFamily="18" charset="0"/>
                <a:cs typeface="Times New Roman" panose="02020603050405020304" pitchFamily="18" charset="0"/>
              </a:rPr>
              <a:t>routers to add information to their routing tables from connected routers automatically.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types of protocols also send out topology updates whenever the network </a:t>
            </a:r>
            <a:r>
              <a:rPr lang="en-US" sz="2000" dirty="0" smtClean="0">
                <a:latin typeface="Times New Roman" panose="02020603050405020304" pitchFamily="18" charset="0"/>
                <a:cs typeface="Times New Roman" panose="02020603050405020304" pitchFamily="18" charset="0"/>
              </a:rPr>
              <a:t>changes its </a:t>
            </a:r>
            <a:r>
              <a:rPr lang="en-US" sz="2000" dirty="0">
                <a:latin typeface="Times New Roman" panose="02020603050405020304" pitchFamily="18" charset="0"/>
                <a:cs typeface="Times New Roman" panose="02020603050405020304" pitchFamily="18" charset="0"/>
              </a:rPr>
              <a:t>topological structure.</a:t>
            </a:r>
            <a:endParaRPr lang="en-IN"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665545" y="1983152"/>
            <a:ext cx="8084917" cy="2862322"/>
          </a:xfrm>
          <a:prstGeom prst="rect">
            <a:avLst/>
          </a:prstGeom>
          <a:solidFill>
            <a:schemeClr val="accent2">
              <a:lumMod val="20000"/>
              <a:lumOff val="80000"/>
            </a:schemeClr>
          </a:solidFill>
        </p:spPr>
        <p:txBody>
          <a:bodyPr wrap="square">
            <a:spAutoFit/>
          </a:bodyPr>
          <a:lstStyle/>
          <a:p>
            <a:r>
              <a:rPr lang="en-US" sz="2000" b="1" dirty="0">
                <a:latin typeface="Times New Roman" panose="02020603050405020304" pitchFamily="18" charset="0"/>
                <a:cs typeface="Times New Roman" panose="02020603050405020304" pitchFamily="18" charset="0"/>
              </a:rPr>
              <a:t>Advantage</a:t>
            </a:r>
          </a:p>
          <a:p>
            <a:r>
              <a:rPr lang="en-US" sz="2000" dirty="0">
                <a:latin typeface="Times New Roman" panose="02020603050405020304" pitchFamily="18" charset="0"/>
                <a:cs typeface="Times New Roman" panose="02020603050405020304" pitchFamily="18" charset="0"/>
              </a:rPr>
              <a:t>Easier to configure even on larger networks.</a:t>
            </a:r>
          </a:p>
          <a:p>
            <a:r>
              <a:rPr lang="en-US" sz="2000" dirty="0">
                <a:latin typeface="Times New Roman" panose="02020603050405020304" pitchFamily="18" charset="0"/>
                <a:cs typeface="Times New Roman" panose="02020603050405020304" pitchFamily="18" charset="0"/>
              </a:rPr>
              <a:t>It will be dynamically able to choose a different route in case if a link goes down.</a:t>
            </a:r>
          </a:p>
          <a:p>
            <a:r>
              <a:rPr lang="en-US" sz="2000" dirty="0">
                <a:latin typeface="Times New Roman" panose="02020603050405020304" pitchFamily="18" charset="0"/>
                <a:cs typeface="Times New Roman" panose="02020603050405020304" pitchFamily="18" charset="0"/>
              </a:rPr>
              <a:t>It helps you to do load balancing between multiple links</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Disadvantage</a:t>
            </a:r>
          </a:p>
          <a:p>
            <a:r>
              <a:rPr lang="en-US" sz="2000" dirty="0">
                <a:latin typeface="Times New Roman" panose="02020603050405020304" pitchFamily="18" charset="0"/>
                <a:cs typeface="Times New Roman" panose="02020603050405020304" pitchFamily="18" charset="0"/>
              </a:rPr>
              <a:t>Updates are shared between routers, so it consumes bandwidth.</a:t>
            </a:r>
          </a:p>
          <a:p>
            <a:r>
              <a:rPr lang="en-US" sz="2000" dirty="0">
                <a:latin typeface="Times New Roman" panose="02020603050405020304" pitchFamily="18" charset="0"/>
                <a:cs typeface="Times New Roman" panose="02020603050405020304" pitchFamily="18" charset="0"/>
              </a:rPr>
              <a:t>Routing protocols put an additional load on router CPU or RAM.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3791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132</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1086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Dynamic of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pic>
        <p:nvPicPr>
          <p:cNvPr id="3" name="Picture 2"/>
          <p:cNvPicPr>
            <a:picLocks noChangeAspect="1"/>
          </p:cNvPicPr>
          <p:nvPr/>
        </p:nvPicPr>
        <p:blipFill>
          <a:blip r:embed="rId4"/>
          <a:stretch>
            <a:fillRect/>
          </a:stretch>
        </p:blipFill>
        <p:spPr>
          <a:xfrm>
            <a:off x="892696" y="644600"/>
            <a:ext cx="7313753" cy="4327304"/>
          </a:xfrm>
          <a:prstGeom prst="rect">
            <a:avLst/>
          </a:prstGeom>
        </p:spPr>
      </p:pic>
    </p:spTree>
    <p:extLst>
      <p:ext uri="{BB962C8B-B14F-4D97-AF65-F5344CB8AC3E}">
        <p14:creationId xmlns:p14="http://schemas.microsoft.com/office/powerpoint/2010/main" val="298210363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133</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1086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Dynamic of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4" name="Rectangle 3"/>
          <p:cNvSpPr/>
          <p:nvPr/>
        </p:nvSpPr>
        <p:spPr>
          <a:xfrm>
            <a:off x="580430" y="845521"/>
            <a:ext cx="7816168" cy="1938992"/>
          </a:xfrm>
          <a:prstGeom prst="rect">
            <a:avLst/>
          </a:prstGeom>
          <a:solidFill>
            <a:schemeClr val="accent6">
              <a:lumMod val="20000"/>
              <a:lumOff val="80000"/>
            </a:schemeClr>
          </a:solidFill>
        </p:spPr>
        <p:txBody>
          <a:bodyPr wrap="square">
            <a:spAutoFit/>
          </a:bodyPr>
          <a:lstStyle/>
          <a:p>
            <a:r>
              <a:rPr lang="en-IN" sz="2400" b="1" dirty="0">
                <a:latin typeface="Times New Roman" panose="02020603050405020304" pitchFamily="18" charset="0"/>
                <a:cs typeface="Times New Roman" panose="02020603050405020304" pitchFamily="18" charset="0"/>
              </a:rPr>
              <a:t>Interior gateway (IGP</a:t>
            </a:r>
            <a:r>
              <a:rPr lang="en-IN" sz="2400" b="1"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Interior gateway protocols usually exchange information with other routers within single autonomous systems.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These </a:t>
            </a:r>
            <a:r>
              <a:rPr lang="en-US" sz="2400" dirty="0">
                <a:latin typeface="Times New Roman" panose="02020603050405020304" pitchFamily="18" charset="0"/>
                <a:cs typeface="Times New Roman" panose="02020603050405020304" pitchFamily="18" charset="0"/>
              </a:rPr>
              <a:t>systems can include one routing network or a group of networks operating under the same control. </a:t>
            </a:r>
            <a:endParaRPr lang="en-IN"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580430" y="2851856"/>
            <a:ext cx="7834616" cy="1938992"/>
          </a:xfrm>
          <a:prstGeom prst="rect">
            <a:avLst/>
          </a:prstGeom>
          <a:solidFill>
            <a:schemeClr val="accent2">
              <a:lumMod val="20000"/>
              <a:lumOff val="80000"/>
            </a:schemeClr>
          </a:solidFill>
        </p:spPr>
        <p:txBody>
          <a:bodyPr wrap="square">
            <a:spAutoFit/>
          </a:bodyPr>
          <a:lstStyle/>
          <a:p>
            <a:r>
              <a:rPr lang="en-IN" sz="2400" b="1" dirty="0">
                <a:latin typeface="Times New Roman" panose="02020603050405020304" pitchFamily="18" charset="0"/>
                <a:cs typeface="Times New Roman" panose="02020603050405020304" pitchFamily="18" charset="0"/>
              </a:rPr>
              <a:t>Exterior gateway protocols (EGP</a:t>
            </a:r>
            <a:r>
              <a:rPr lang="en-IN" sz="2400" b="1"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Exterior gateway protocols communicate information between routing networks in different autonomous systems.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Typically</a:t>
            </a:r>
            <a:r>
              <a:rPr lang="en-US" sz="2400" dirty="0">
                <a:latin typeface="Times New Roman" panose="02020603050405020304" pitchFamily="18" charset="0"/>
                <a:cs typeface="Times New Roman" panose="02020603050405020304" pitchFamily="18" charset="0"/>
              </a:rPr>
              <a:t>, because they're in different systems, this process is more complex and potentially less common. </a:t>
            </a:r>
            <a:r>
              <a:rPr lang="en-IN" sz="2400" dirty="0">
                <a:solidFill>
                  <a:srgbClr val="2D2D2D"/>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5681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134</a:t>
            </a:fld>
            <a:endParaRPr lang="en" sz="1400">
              <a:latin typeface="Times New Roman" panose="02020603050405020304" pitchFamily="18" charset="0"/>
              <a:cs typeface="Times New Roman" panose="02020603050405020304" pitchFamily="18" charset="0"/>
            </a:endParaRPr>
          </a:p>
        </p:txBody>
      </p:sp>
      <p:sp>
        <p:nvSpPr>
          <p:cNvPr id="7" name="Google Shape;829;p80"/>
          <p:cNvSpPr txBox="1">
            <a:spLocks/>
          </p:cNvSpPr>
          <p:nvPr/>
        </p:nvSpPr>
        <p:spPr>
          <a:xfrm>
            <a:off x="811411" y="110860"/>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Dynamic of Routing Protocol</a:t>
            </a:r>
            <a:endParaRPr lang="en-IN" sz="2800" b="1" dirty="0">
              <a:solidFill>
                <a:srgbClr val="002060"/>
              </a:solidFill>
              <a:latin typeface="Times New Roman"/>
              <a:ea typeface="Times New Roman"/>
              <a:cs typeface="Times New Roman"/>
              <a:sym typeface="Times New Roman"/>
            </a:endParaRPr>
          </a:p>
        </p:txBody>
      </p:sp>
      <p:pic>
        <p:nvPicPr>
          <p:cNvPr id="12"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3" name="Rectangle 2"/>
          <p:cNvSpPr/>
          <p:nvPr/>
        </p:nvSpPr>
        <p:spPr>
          <a:xfrm>
            <a:off x="383574" y="1043487"/>
            <a:ext cx="3498312" cy="3170099"/>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autonomous system is a group of networks and routers under the authority of single administration</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Routing inside an AS is called as “</a:t>
            </a:r>
            <a:r>
              <a:rPr lang="en-US" sz="2000" dirty="0" err="1">
                <a:latin typeface="Times New Roman" panose="02020603050405020304" pitchFamily="18" charset="0"/>
                <a:cs typeface="Times New Roman" panose="02020603050405020304" pitchFamily="18" charset="0"/>
              </a:rPr>
              <a:t>Intradomain</a:t>
            </a:r>
            <a:r>
              <a:rPr lang="en-US" sz="2000" dirty="0">
                <a:latin typeface="Times New Roman" panose="02020603050405020304" pitchFamily="18" charset="0"/>
                <a:cs typeface="Times New Roman" panose="02020603050405020304" pitchFamily="18" charset="0"/>
              </a:rPr>
              <a:t> routing”.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Routing between AS is called as “</a:t>
            </a:r>
            <a:r>
              <a:rPr lang="en-US" sz="2000" dirty="0" err="1">
                <a:latin typeface="Times New Roman" panose="02020603050405020304" pitchFamily="18" charset="0"/>
                <a:cs typeface="Times New Roman" panose="02020603050405020304" pitchFamily="18" charset="0"/>
              </a:rPr>
              <a:t>Interdomain</a:t>
            </a:r>
            <a:r>
              <a:rPr lang="en-US" sz="2000" dirty="0">
                <a:latin typeface="Times New Roman" panose="02020603050405020304" pitchFamily="18" charset="0"/>
                <a:cs typeface="Times New Roman" panose="02020603050405020304" pitchFamily="18" charset="0"/>
              </a:rPr>
              <a:t> routing”.</a:t>
            </a:r>
          </a:p>
        </p:txBody>
      </p:sp>
      <p:pic>
        <p:nvPicPr>
          <p:cNvPr id="8" name="Picture 7"/>
          <p:cNvPicPr>
            <a:picLocks noChangeAspect="1"/>
          </p:cNvPicPr>
          <p:nvPr/>
        </p:nvPicPr>
        <p:blipFill>
          <a:blip r:embed="rId4"/>
          <a:stretch>
            <a:fillRect/>
          </a:stretch>
        </p:blipFill>
        <p:spPr>
          <a:xfrm>
            <a:off x="3947201" y="942611"/>
            <a:ext cx="4811023" cy="3371850"/>
          </a:xfrm>
          <a:prstGeom prst="rect">
            <a:avLst/>
          </a:prstGeom>
        </p:spPr>
      </p:pic>
    </p:spTree>
    <p:extLst>
      <p:ext uri="{BB962C8B-B14F-4D97-AF65-F5344CB8AC3E}">
        <p14:creationId xmlns:p14="http://schemas.microsoft.com/office/powerpoint/2010/main" val="1561915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2400" smtClean="0">
                <a:latin typeface="Times New Roman" panose="02020603050405020304" pitchFamily="18" charset="0"/>
                <a:cs typeface="Times New Roman" panose="02020603050405020304" pitchFamily="18" charset="0"/>
              </a:rPr>
              <a:t>135</a:t>
            </a:fld>
            <a:endParaRPr lang="en" sz="2400">
              <a:latin typeface="Times New Roman" panose="02020603050405020304" pitchFamily="18" charset="0"/>
              <a:cs typeface="Times New Roman" panose="02020603050405020304" pitchFamily="18" charset="0"/>
            </a:endParaRPr>
          </a:p>
        </p:txBody>
      </p:sp>
      <p:sp>
        <p:nvSpPr>
          <p:cNvPr id="3" name="Rectangle 2"/>
          <p:cNvSpPr/>
          <p:nvPr/>
        </p:nvSpPr>
        <p:spPr>
          <a:xfrm>
            <a:off x="580430" y="116516"/>
            <a:ext cx="7730193" cy="458587"/>
          </a:xfrm>
          <a:prstGeom prst="rect">
            <a:avLst/>
          </a:prstGeom>
        </p:spPr>
        <p:txBody>
          <a:bodyPr wrap="square">
            <a:spAutoFit/>
          </a:bodyPr>
          <a:lstStyle/>
          <a:p>
            <a:pPr algn="ctr">
              <a:lnSpc>
                <a:spcPct val="85000"/>
              </a:lnSpc>
              <a:buClr>
                <a:schemeClr val="dk1"/>
              </a:buClr>
              <a:buSzPts val="1100"/>
            </a:pPr>
            <a:r>
              <a:rPr lang="en-GB" sz="2800" b="1" dirty="0">
                <a:solidFill>
                  <a:srgbClr val="002060"/>
                </a:solidFill>
                <a:latin typeface="Times New Roman"/>
                <a:ea typeface="Times New Roman"/>
                <a:cs typeface="Times New Roman"/>
                <a:sym typeface="Calibri"/>
              </a:rPr>
              <a:t>Three common routing protocols</a:t>
            </a:r>
            <a:endParaRPr lang="en-IN" sz="2800" b="1" dirty="0">
              <a:solidFill>
                <a:srgbClr val="002060"/>
              </a:solidFill>
              <a:latin typeface="Times New Roman"/>
              <a:ea typeface="Times New Roman"/>
              <a:cs typeface="Times New Roman"/>
              <a:sym typeface="Calibri"/>
            </a:endParaRPr>
          </a:p>
        </p:txBody>
      </p:sp>
      <p:sp>
        <p:nvSpPr>
          <p:cNvPr id="4" name="Rectangle 3"/>
          <p:cNvSpPr/>
          <p:nvPr/>
        </p:nvSpPr>
        <p:spPr>
          <a:xfrm>
            <a:off x="446306" y="1197034"/>
            <a:ext cx="8354291" cy="2123658"/>
          </a:xfrm>
          <a:prstGeom prst="rect">
            <a:avLst/>
          </a:prstGeom>
        </p:spPr>
        <p:txBody>
          <a:bodyPr wrap="square">
            <a:spAutoFit/>
          </a:bodyPr>
          <a:lstStyle/>
          <a:p>
            <a:r>
              <a:rPr lang="en-GB" sz="2400" dirty="0">
                <a:solidFill>
                  <a:srgbClr val="202124"/>
                </a:solidFill>
                <a:latin typeface="Times New Roman" panose="02020603050405020304" pitchFamily="18" charset="0"/>
                <a:cs typeface="Times New Roman" panose="02020603050405020304" pitchFamily="18" charset="0"/>
              </a:rPr>
              <a:t>T</a:t>
            </a:r>
            <a:r>
              <a:rPr lang="en-GB" sz="2400" dirty="0" smtClean="0">
                <a:solidFill>
                  <a:srgbClr val="202124"/>
                </a:solidFill>
                <a:latin typeface="Times New Roman" panose="02020603050405020304" pitchFamily="18" charset="0"/>
                <a:cs typeface="Times New Roman" panose="02020603050405020304" pitchFamily="18" charset="0"/>
              </a:rPr>
              <a:t>here </a:t>
            </a:r>
            <a:r>
              <a:rPr lang="en-GB" sz="2400" dirty="0">
                <a:solidFill>
                  <a:srgbClr val="202124"/>
                </a:solidFill>
                <a:latin typeface="Times New Roman" panose="02020603050405020304" pitchFamily="18" charset="0"/>
                <a:cs typeface="Times New Roman" panose="02020603050405020304" pitchFamily="18" charset="0"/>
              </a:rPr>
              <a:t>are </a:t>
            </a:r>
            <a:r>
              <a:rPr lang="en-GB" sz="2400" dirty="0">
                <a:solidFill>
                  <a:srgbClr val="C00000"/>
                </a:solidFill>
                <a:latin typeface="Times New Roman" panose="02020603050405020304" pitchFamily="18" charset="0"/>
                <a:cs typeface="Times New Roman" panose="02020603050405020304" pitchFamily="18" charset="0"/>
              </a:rPr>
              <a:t>three types </a:t>
            </a:r>
            <a:r>
              <a:rPr lang="en-GB" sz="2400" dirty="0">
                <a:solidFill>
                  <a:srgbClr val="202124"/>
                </a:solidFill>
                <a:latin typeface="Times New Roman" panose="02020603050405020304" pitchFamily="18" charset="0"/>
                <a:cs typeface="Times New Roman" panose="02020603050405020304" pitchFamily="18" charset="0"/>
              </a:rPr>
              <a:t>of routing protocols commonly used. </a:t>
            </a:r>
            <a:endParaRPr lang="en-GB" sz="2400" dirty="0" smtClean="0">
              <a:solidFill>
                <a:srgbClr val="202124"/>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GB" sz="2400" b="1" dirty="0" smtClean="0">
                <a:solidFill>
                  <a:srgbClr val="202124"/>
                </a:solidFill>
                <a:latin typeface="Times New Roman" panose="02020603050405020304" pitchFamily="18" charset="0"/>
                <a:cs typeface="Times New Roman" panose="02020603050405020304" pitchFamily="18" charset="0"/>
              </a:rPr>
              <a:t>Distance Vector -  RIP</a:t>
            </a:r>
          </a:p>
          <a:p>
            <a:pPr marL="457200" indent="-457200">
              <a:lnSpc>
                <a:spcPct val="150000"/>
              </a:lnSpc>
              <a:buFont typeface="+mj-lt"/>
              <a:buAutoNum type="arabicPeriod"/>
            </a:pPr>
            <a:r>
              <a:rPr lang="en-GB" sz="2400" b="1" dirty="0">
                <a:solidFill>
                  <a:srgbClr val="202124"/>
                </a:solidFill>
                <a:latin typeface="Times New Roman" panose="02020603050405020304" pitchFamily="18" charset="0"/>
                <a:cs typeface="Times New Roman" panose="02020603050405020304" pitchFamily="18" charset="0"/>
              </a:rPr>
              <a:t>L</a:t>
            </a:r>
            <a:r>
              <a:rPr lang="en-GB" sz="2400" b="1" dirty="0" smtClean="0">
                <a:solidFill>
                  <a:srgbClr val="202124"/>
                </a:solidFill>
                <a:latin typeface="Times New Roman" panose="02020603050405020304" pitchFamily="18" charset="0"/>
                <a:cs typeface="Times New Roman" panose="02020603050405020304" pitchFamily="18" charset="0"/>
              </a:rPr>
              <a:t>ink State - OSPF</a:t>
            </a:r>
          </a:p>
          <a:p>
            <a:pPr marL="457200" indent="-457200">
              <a:lnSpc>
                <a:spcPct val="150000"/>
              </a:lnSpc>
              <a:buFont typeface="+mj-lt"/>
              <a:buAutoNum type="arabicPeriod"/>
            </a:pPr>
            <a:r>
              <a:rPr lang="en-GB" sz="2400" b="1" dirty="0">
                <a:solidFill>
                  <a:srgbClr val="202124"/>
                </a:solidFill>
                <a:latin typeface="Times New Roman" panose="02020603050405020304" pitchFamily="18" charset="0"/>
                <a:cs typeface="Times New Roman" panose="02020603050405020304" pitchFamily="18" charset="0"/>
              </a:rPr>
              <a:t>P</a:t>
            </a:r>
            <a:r>
              <a:rPr lang="en-GB" sz="2400" b="1" dirty="0" smtClean="0">
                <a:solidFill>
                  <a:srgbClr val="202124"/>
                </a:solidFill>
                <a:latin typeface="Times New Roman" panose="02020603050405020304" pitchFamily="18" charset="0"/>
                <a:cs typeface="Times New Roman" panose="02020603050405020304" pitchFamily="18" charset="0"/>
              </a:rPr>
              <a:t>ath vector</a:t>
            </a:r>
            <a:r>
              <a:rPr lang="en-GB" sz="2400" dirty="0">
                <a:solidFill>
                  <a:srgbClr val="202124"/>
                </a:solidFill>
                <a:latin typeface="Times New Roman" panose="02020603050405020304" pitchFamily="18" charset="0"/>
                <a:cs typeface="Times New Roman" panose="02020603050405020304" pitchFamily="18" charset="0"/>
              </a:rPr>
              <a:t> </a:t>
            </a:r>
            <a:r>
              <a:rPr lang="en-GB" sz="2400" b="1" dirty="0" smtClean="0">
                <a:solidFill>
                  <a:srgbClr val="202124"/>
                </a:solidFill>
                <a:latin typeface="Times New Roman" panose="02020603050405020304" pitchFamily="18" charset="0"/>
                <a:cs typeface="Times New Roman" panose="02020603050405020304" pitchFamily="18" charset="0"/>
              </a:rPr>
              <a:t>- BGP</a:t>
            </a:r>
            <a:endParaRPr lang="en-IN" sz="2400" b="1" dirty="0">
              <a:latin typeface="Times New Roman" panose="02020603050405020304" pitchFamily="18" charset="0"/>
              <a:cs typeface="Times New Roman" panose="02020603050405020304" pitchFamily="18" charset="0"/>
            </a:endParaRPr>
          </a:p>
        </p:txBody>
      </p:sp>
      <p:pic>
        <p:nvPicPr>
          <p:cNvPr id="9" name="Google Shape;831;p80"/>
          <p:cNvPicPr preferRelativeResize="0"/>
          <p:nvPr/>
        </p:nvPicPr>
        <p:blipFill rotWithShape="1">
          <a:blip r:embed="rId2">
            <a:alphaModFix/>
          </a:blip>
          <a:srcRect/>
          <a:stretch/>
        </p:blipFill>
        <p:spPr>
          <a:xfrm>
            <a:off x="41822" y="47020"/>
            <a:ext cx="538608" cy="597580"/>
          </a:xfrm>
          <a:prstGeom prst="rect">
            <a:avLst/>
          </a:prstGeom>
          <a:noFill/>
          <a:ln>
            <a:noFill/>
          </a:ln>
        </p:spPr>
      </p:pic>
    </p:spTree>
    <p:extLst>
      <p:ext uri="{BB962C8B-B14F-4D97-AF65-F5344CB8AC3E}">
        <p14:creationId xmlns:p14="http://schemas.microsoft.com/office/powerpoint/2010/main" val="59622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2400" smtClean="0">
                <a:latin typeface="Times New Roman" panose="02020603050405020304" pitchFamily="18" charset="0"/>
                <a:cs typeface="Times New Roman" panose="02020603050405020304" pitchFamily="18" charset="0"/>
              </a:rPr>
              <a:t>136</a:t>
            </a:fld>
            <a:endParaRPr lang="en" sz="2400">
              <a:latin typeface="Times New Roman" panose="02020603050405020304" pitchFamily="18" charset="0"/>
              <a:cs typeface="Times New Roman" panose="02020603050405020304" pitchFamily="18" charset="0"/>
            </a:endParaRPr>
          </a:p>
        </p:txBody>
      </p:sp>
      <p:sp>
        <p:nvSpPr>
          <p:cNvPr id="3" name="Rectangle 2"/>
          <p:cNvSpPr/>
          <p:nvPr/>
        </p:nvSpPr>
        <p:spPr>
          <a:xfrm>
            <a:off x="580430" y="116516"/>
            <a:ext cx="7730193" cy="458587"/>
          </a:xfrm>
          <a:prstGeom prst="rect">
            <a:avLst/>
          </a:prstGeom>
        </p:spPr>
        <p:txBody>
          <a:bodyPr wrap="square">
            <a:spAutoFit/>
          </a:bodyPr>
          <a:lstStyle/>
          <a:p>
            <a:pPr algn="ctr">
              <a:lnSpc>
                <a:spcPct val="85000"/>
              </a:lnSpc>
              <a:buClr>
                <a:schemeClr val="dk1"/>
              </a:buClr>
              <a:buSzPts val="1100"/>
            </a:pPr>
            <a:r>
              <a:rPr lang="en-GB" sz="2800" b="1" dirty="0">
                <a:solidFill>
                  <a:srgbClr val="202124"/>
                </a:solidFill>
                <a:latin typeface="Times New Roman" panose="02020603050405020304" pitchFamily="18" charset="0"/>
                <a:cs typeface="Times New Roman" panose="02020603050405020304" pitchFamily="18" charset="0"/>
              </a:rPr>
              <a:t>Distance Vector </a:t>
            </a:r>
            <a:r>
              <a:rPr lang="en-GB" sz="2800" b="1" dirty="0" smtClean="0">
                <a:solidFill>
                  <a:srgbClr val="002060"/>
                </a:solidFill>
                <a:latin typeface="Times New Roman"/>
                <a:ea typeface="Times New Roman"/>
                <a:cs typeface="Times New Roman"/>
                <a:sym typeface="Calibri"/>
              </a:rPr>
              <a:t>routing </a:t>
            </a:r>
            <a:r>
              <a:rPr lang="en-GB" sz="2800" b="1" dirty="0">
                <a:solidFill>
                  <a:srgbClr val="002060"/>
                </a:solidFill>
                <a:latin typeface="Times New Roman"/>
                <a:ea typeface="Times New Roman"/>
                <a:cs typeface="Times New Roman"/>
                <a:sym typeface="Calibri"/>
              </a:rPr>
              <a:t>protocols</a:t>
            </a:r>
            <a:endParaRPr lang="en-IN" sz="2800" b="1" dirty="0">
              <a:solidFill>
                <a:srgbClr val="002060"/>
              </a:solidFill>
              <a:latin typeface="Times New Roman"/>
              <a:ea typeface="Times New Roman"/>
              <a:cs typeface="Times New Roman"/>
              <a:sym typeface="Calibri"/>
            </a:endParaRPr>
          </a:p>
        </p:txBody>
      </p:sp>
      <p:pic>
        <p:nvPicPr>
          <p:cNvPr id="9"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5" name="Rectangle 4"/>
          <p:cNvSpPr/>
          <p:nvPr/>
        </p:nvSpPr>
        <p:spPr>
          <a:xfrm>
            <a:off x="580430" y="547525"/>
            <a:ext cx="8443732" cy="4170372"/>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Distance vector protocols can measure the </a:t>
            </a:r>
            <a:r>
              <a:rPr lang="en-US" sz="2000" dirty="0" smtClean="0">
                <a:latin typeface="Times New Roman" panose="02020603050405020304" pitchFamily="18" charset="0"/>
                <a:cs typeface="Times New Roman" panose="02020603050405020304" pitchFamily="18" charset="0"/>
              </a:rPr>
              <a:t>distance it </a:t>
            </a:r>
            <a:r>
              <a:rPr lang="en-US" sz="2000" dirty="0">
                <a:latin typeface="Times New Roman" panose="02020603050405020304" pitchFamily="18" charset="0"/>
                <a:cs typeface="Times New Roman" panose="02020603050405020304" pitchFamily="18" charset="0"/>
              </a:rPr>
              <a:t>takes data to arrive at its destination within a system or application. </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Distances</a:t>
            </a:r>
            <a:r>
              <a:rPr lang="en-US" sz="2000" dirty="0" smtClean="0">
                <a:latin typeface="Times New Roman" panose="02020603050405020304" pitchFamily="18" charset="0"/>
                <a:cs typeface="Times New Roman" panose="02020603050405020304" pitchFamily="18" charset="0"/>
              </a:rPr>
              <a:t>, based </a:t>
            </a:r>
            <a:r>
              <a:rPr lang="en-US" sz="2000" dirty="0">
                <a:latin typeface="Times New Roman" panose="02020603050405020304" pitchFamily="18" charset="0"/>
                <a:cs typeface="Times New Roman" panose="02020603050405020304" pitchFamily="18" charset="0"/>
              </a:rPr>
              <a:t>on a chosen metric, are computed using information from the neighbors’ distance vectors</a:t>
            </a:r>
            <a:r>
              <a:rPr lang="en-US" sz="2000" dirty="0" smtClean="0">
                <a:latin typeface="Times New Roman" panose="02020603050405020304" pitchFamily="18" charset="0"/>
                <a:cs typeface="Times New Roman" panose="02020603050405020304" pitchFamily="18" charset="0"/>
              </a:rPr>
              <a:t>.</a:t>
            </a:r>
          </a:p>
          <a:p>
            <a:pPr marL="342900" lvl="0" indent="-342900">
              <a:spcBef>
                <a:spcPts val="600"/>
              </a:spcBef>
              <a:buFont typeface="Arial" panose="020B0604020202020204" pitchFamily="34" charset="0"/>
              <a:buChar char="•"/>
            </a:pPr>
            <a:r>
              <a:rPr lang="en" sz="2000" dirty="0">
                <a:solidFill>
                  <a:schemeClr val="tx1"/>
                </a:solidFill>
                <a:latin typeface="Times New Roman" panose="02020603050405020304" pitchFamily="18" charset="0"/>
                <a:ea typeface="Times New Roman"/>
                <a:cs typeface="Times New Roman" panose="02020603050405020304" pitchFamily="18" charset="0"/>
                <a:sym typeface="Times New Roman"/>
              </a:rPr>
              <a:t>Metric: usually </a:t>
            </a:r>
            <a:r>
              <a:rPr lang="en" sz="2000" b="1" dirty="0">
                <a:solidFill>
                  <a:srgbClr val="C00000"/>
                </a:solidFill>
                <a:latin typeface="Times New Roman" panose="02020603050405020304" pitchFamily="18" charset="0"/>
                <a:ea typeface="Times New Roman"/>
                <a:cs typeface="Times New Roman" panose="02020603050405020304" pitchFamily="18" charset="0"/>
                <a:sym typeface="Times New Roman"/>
              </a:rPr>
              <a:t>hops </a:t>
            </a:r>
            <a:r>
              <a:rPr lang="en" sz="2000" b="1"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 delay / cost</a:t>
            </a:r>
            <a:endParaRPr lang="en" sz="2000" b="1"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Distance </a:t>
            </a:r>
            <a:r>
              <a:rPr lang="en-US" sz="2000" dirty="0">
                <a:latin typeface="Times New Roman" panose="02020603050405020304" pitchFamily="18" charset="0"/>
                <a:cs typeface="Times New Roman" panose="02020603050405020304" pitchFamily="18" charset="0"/>
              </a:rPr>
              <a:t>Vector Protocols advertise their routing table to every directly connected neighbor at specific time intervals using lots of bandwidths and slow </a:t>
            </a:r>
            <a:r>
              <a:rPr lang="en-US" sz="2000" dirty="0" smtClean="0">
                <a:latin typeface="Times New Roman" panose="02020603050405020304" pitchFamily="18" charset="0"/>
                <a:cs typeface="Times New Roman" panose="02020603050405020304" pitchFamily="18" charset="0"/>
              </a:rPr>
              <a:t>converge.</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Distance Vector routing protocol, when a route becomes unavailable, all routing tables need to be updated with new information</a:t>
            </a:r>
            <a:r>
              <a:rPr lang="en-US" sz="2000" dirty="0" smtClean="0">
                <a:latin typeface="Times New Roman" panose="02020603050405020304" pitchFamily="18" charset="0"/>
                <a:cs typeface="Times New Roman" panose="02020603050405020304" pitchFamily="18" charset="0"/>
              </a:rPr>
              <a:t>.</a:t>
            </a:r>
          </a:p>
          <a:p>
            <a:pPr marL="342900" indent="-342900" algn="just">
              <a:spcBef>
                <a:spcPts val="600"/>
              </a:spcBef>
              <a:buFont typeface="Arial" panose="020B0604020202020204" pitchFamily="34" charset="0"/>
              <a:buChar char="•"/>
            </a:pPr>
            <a:r>
              <a:rPr lang="en-GB" sz="2000" dirty="0">
                <a:solidFill>
                  <a:schemeClr val="tx1"/>
                </a:solidFill>
                <a:latin typeface="Times New Roman" panose="02020603050405020304" pitchFamily="18" charset="0"/>
                <a:cs typeface="Times New Roman" panose="02020603050405020304" pitchFamily="18" charset="0"/>
              </a:rPr>
              <a:t>The distance vector routing algorithm is sometimes called by </a:t>
            </a:r>
            <a:r>
              <a:rPr lang="en-GB" sz="2000" b="1" dirty="0">
                <a:solidFill>
                  <a:schemeClr val="tx1"/>
                </a:solidFill>
                <a:latin typeface="Times New Roman" panose="02020603050405020304" pitchFamily="18" charset="0"/>
                <a:cs typeface="Times New Roman" panose="02020603050405020304" pitchFamily="18" charset="0"/>
              </a:rPr>
              <a:t>Bellman-Ford </a:t>
            </a:r>
            <a:r>
              <a:rPr lang="en-GB" sz="2000" dirty="0">
                <a:solidFill>
                  <a:schemeClr val="tx1"/>
                </a:solidFill>
                <a:latin typeface="Times New Roman" panose="02020603050405020304" pitchFamily="18" charset="0"/>
                <a:cs typeface="Times New Roman" panose="02020603050405020304" pitchFamily="18" charset="0"/>
              </a:rPr>
              <a:t>routing algorithm, </a:t>
            </a:r>
          </a:p>
        </p:txBody>
      </p:sp>
    </p:spTree>
    <p:extLst>
      <p:ext uri="{BB962C8B-B14F-4D97-AF65-F5344CB8AC3E}">
        <p14:creationId xmlns:p14="http://schemas.microsoft.com/office/powerpoint/2010/main" val="75464455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137</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05476" y="47020"/>
            <a:ext cx="8153400" cy="46990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800" b="1" dirty="0">
                <a:solidFill>
                  <a:srgbClr val="002060"/>
                </a:solidFill>
                <a:latin typeface="Times New Roman"/>
                <a:ea typeface="Times New Roman"/>
                <a:cs typeface="Times New Roman"/>
                <a:sym typeface="Times New Roman"/>
              </a:rPr>
              <a:t>Distance Vector Routing </a:t>
            </a:r>
            <a:r>
              <a:rPr lang="en" sz="2800" b="1" dirty="0" smtClean="0">
                <a:solidFill>
                  <a:srgbClr val="002060"/>
                </a:solidFill>
                <a:latin typeface="Times New Roman"/>
                <a:ea typeface="Times New Roman"/>
                <a:cs typeface="Times New Roman"/>
                <a:sym typeface="Times New Roman"/>
              </a:rPr>
              <a:t>Tables</a:t>
            </a:r>
            <a:endParaRPr sz="1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sp>
        <p:nvSpPr>
          <p:cNvPr id="4" name="Rectangle 3"/>
          <p:cNvSpPr/>
          <p:nvPr/>
        </p:nvSpPr>
        <p:spPr>
          <a:xfrm>
            <a:off x="590550" y="612775"/>
            <a:ext cx="8382657" cy="584775"/>
          </a:xfrm>
          <a:prstGeom prst="rect">
            <a:avLst/>
          </a:prstGeom>
        </p:spPr>
        <p:txBody>
          <a:bodyPr wrap="square">
            <a:spAutoFit/>
          </a:bodyPr>
          <a:lstStyle/>
          <a:p>
            <a:r>
              <a:rPr lang="en" sz="1600" b="1"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Basic </a:t>
            </a:r>
            <a:r>
              <a:rPr lang="en" sz="1600" b="1" dirty="0">
                <a:solidFill>
                  <a:srgbClr val="C00000"/>
                </a:solidFill>
                <a:latin typeface="Times New Roman" panose="02020603050405020304" pitchFamily="18" charset="0"/>
                <a:ea typeface="Times New Roman"/>
                <a:cs typeface="Times New Roman" panose="02020603050405020304" pitchFamily="18" charset="0"/>
                <a:sym typeface="Times New Roman"/>
              </a:rPr>
              <a:t>idea: </a:t>
            </a:r>
            <a:r>
              <a:rPr lang="en" sz="1600" b="1" dirty="0">
                <a:solidFill>
                  <a:srgbClr val="002060"/>
                </a:solidFill>
                <a:latin typeface="Times New Roman" panose="02020603050405020304" pitchFamily="18" charset="0"/>
                <a:ea typeface="Times New Roman"/>
                <a:cs typeface="Times New Roman" panose="02020603050405020304" pitchFamily="18" charset="0"/>
                <a:sym typeface="Times New Roman"/>
              </a:rPr>
              <a:t>each network node maintains a Distance Vector table containing the distance between itself and ALL possible destination nodes.</a:t>
            </a:r>
            <a:endParaRPr lang="en-IN" sz="1600" dirty="0">
              <a:solidFill>
                <a:srgbClr val="002060"/>
              </a:solidFill>
            </a:endParaRPr>
          </a:p>
        </p:txBody>
      </p:sp>
      <p:pic>
        <p:nvPicPr>
          <p:cNvPr id="5" name="Picture 4"/>
          <p:cNvPicPr>
            <a:picLocks noChangeAspect="1"/>
          </p:cNvPicPr>
          <p:nvPr/>
        </p:nvPicPr>
        <p:blipFill>
          <a:blip r:embed="rId4"/>
          <a:stretch>
            <a:fillRect/>
          </a:stretch>
        </p:blipFill>
        <p:spPr>
          <a:xfrm>
            <a:off x="874527" y="1178530"/>
            <a:ext cx="6876607" cy="3644933"/>
          </a:xfrm>
          <a:prstGeom prst="rect">
            <a:avLst/>
          </a:prstGeom>
        </p:spPr>
      </p:pic>
    </p:spTree>
    <p:extLst>
      <p:ext uri="{BB962C8B-B14F-4D97-AF65-F5344CB8AC3E}">
        <p14:creationId xmlns:p14="http://schemas.microsoft.com/office/powerpoint/2010/main" val="29211932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138</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329416"/>
            <a:ext cx="8153400" cy="46990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800" b="1" dirty="0" smtClean="0">
                <a:solidFill>
                  <a:srgbClr val="002060"/>
                </a:solidFill>
                <a:latin typeface="Times New Roman"/>
                <a:ea typeface="Times New Roman"/>
                <a:cs typeface="Times New Roman"/>
                <a:sym typeface="Times New Roman"/>
              </a:rPr>
              <a:t>Initialization of Tables in Distance </a:t>
            </a:r>
            <a:r>
              <a:rPr lang="en" sz="2800" b="1" dirty="0">
                <a:solidFill>
                  <a:srgbClr val="002060"/>
                </a:solidFill>
                <a:latin typeface="Times New Roman"/>
                <a:ea typeface="Times New Roman"/>
                <a:cs typeface="Times New Roman"/>
                <a:sym typeface="Times New Roman"/>
              </a:rPr>
              <a:t>Vector </a:t>
            </a:r>
            <a:r>
              <a:rPr lang="en" sz="2800" b="1" dirty="0" smtClean="0">
                <a:solidFill>
                  <a:srgbClr val="002060"/>
                </a:solidFill>
                <a:latin typeface="Times New Roman"/>
                <a:ea typeface="Times New Roman"/>
                <a:cs typeface="Times New Roman"/>
                <a:sym typeface="Times New Roman"/>
              </a:rPr>
              <a:t>Routing</a:t>
            </a:r>
            <a:endParaRPr sz="1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pic>
        <p:nvPicPr>
          <p:cNvPr id="2" name="Picture 1"/>
          <p:cNvPicPr>
            <a:picLocks noChangeAspect="1"/>
          </p:cNvPicPr>
          <p:nvPr/>
        </p:nvPicPr>
        <p:blipFill>
          <a:blip r:embed="rId4"/>
          <a:stretch>
            <a:fillRect/>
          </a:stretch>
        </p:blipFill>
        <p:spPr>
          <a:xfrm>
            <a:off x="1543792" y="1162069"/>
            <a:ext cx="6103917" cy="3279301"/>
          </a:xfrm>
          <a:prstGeom prst="rect">
            <a:avLst/>
          </a:prstGeom>
        </p:spPr>
      </p:pic>
    </p:spTree>
    <p:extLst>
      <p:ext uri="{BB962C8B-B14F-4D97-AF65-F5344CB8AC3E}">
        <p14:creationId xmlns:p14="http://schemas.microsoft.com/office/powerpoint/2010/main" val="22780188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139</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329416"/>
            <a:ext cx="8153400" cy="46990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800" b="1" dirty="0" smtClean="0">
                <a:solidFill>
                  <a:srgbClr val="002060"/>
                </a:solidFill>
                <a:latin typeface="Times New Roman"/>
                <a:ea typeface="Times New Roman"/>
                <a:cs typeface="Times New Roman"/>
                <a:sym typeface="Times New Roman"/>
              </a:rPr>
              <a:t>Sharing of Tables in Distance </a:t>
            </a:r>
            <a:r>
              <a:rPr lang="en" sz="2800" b="1" dirty="0">
                <a:solidFill>
                  <a:srgbClr val="002060"/>
                </a:solidFill>
                <a:latin typeface="Times New Roman"/>
                <a:ea typeface="Times New Roman"/>
                <a:cs typeface="Times New Roman"/>
                <a:sym typeface="Times New Roman"/>
              </a:rPr>
              <a:t>Vector </a:t>
            </a:r>
            <a:r>
              <a:rPr lang="en" sz="2800" b="1" dirty="0" smtClean="0">
                <a:solidFill>
                  <a:srgbClr val="002060"/>
                </a:solidFill>
                <a:latin typeface="Times New Roman"/>
                <a:ea typeface="Times New Roman"/>
                <a:cs typeface="Times New Roman"/>
                <a:sym typeface="Times New Roman"/>
              </a:rPr>
              <a:t>Routing</a:t>
            </a:r>
            <a:endParaRPr sz="1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pic>
        <p:nvPicPr>
          <p:cNvPr id="3" name="Picture 2"/>
          <p:cNvPicPr>
            <a:picLocks noChangeAspect="1"/>
          </p:cNvPicPr>
          <p:nvPr/>
        </p:nvPicPr>
        <p:blipFill>
          <a:blip r:embed="rId4"/>
          <a:stretch>
            <a:fillRect/>
          </a:stretch>
        </p:blipFill>
        <p:spPr>
          <a:xfrm>
            <a:off x="1322304" y="1140031"/>
            <a:ext cx="6242278" cy="3408218"/>
          </a:xfrm>
          <a:prstGeom prst="rect">
            <a:avLst/>
          </a:prstGeom>
        </p:spPr>
      </p:pic>
    </p:spTree>
    <p:extLst>
      <p:ext uri="{BB962C8B-B14F-4D97-AF65-F5344CB8AC3E}">
        <p14:creationId xmlns:p14="http://schemas.microsoft.com/office/powerpoint/2010/main" val="1130295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Circuit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780836" y="1153922"/>
            <a:ext cx="7426994" cy="2862322"/>
          </a:xfrm>
          <a:prstGeom prst="rect">
            <a:avLst/>
          </a:prstGeom>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Advantages of Circuit Switching</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Once </a:t>
            </a:r>
            <a:r>
              <a:rPr lang="en-US" sz="2000" dirty="0">
                <a:latin typeface="Times New Roman" panose="02020603050405020304" pitchFamily="18" charset="0"/>
                <a:cs typeface="Times New Roman" panose="02020603050405020304" pitchFamily="18" charset="0"/>
              </a:rPr>
              <a:t>path is set up, the only delay is in data transmission speed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problem of congestion or garbled </a:t>
            </a:r>
            <a:r>
              <a:rPr lang="en-US" sz="2000" dirty="0" smtClean="0">
                <a:latin typeface="Times New Roman" panose="02020603050405020304" pitchFamily="18" charset="0"/>
                <a:cs typeface="Times New Roman" panose="02020603050405020304" pitchFamily="18" charset="0"/>
              </a:rPr>
              <a:t>message</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Disadvantages of Circuit Switching</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Long </a:t>
            </a:r>
            <a:r>
              <a:rPr lang="en-US" sz="2000" dirty="0">
                <a:latin typeface="Times New Roman" panose="02020603050405020304" pitchFamily="18" charset="0"/>
                <a:cs typeface="Times New Roman" panose="02020603050405020304" pitchFamily="18" charset="0"/>
              </a:rPr>
              <a:t>set up time is required</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request token must travel to the receiver and then acknowledged before any transmission can happen</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Line </a:t>
            </a:r>
            <a:r>
              <a:rPr lang="en-US" sz="2000" dirty="0">
                <a:latin typeface="Times New Roman" panose="02020603050405020304" pitchFamily="18" charset="0"/>
                <a:cs typeface="Times New Roman" panose="02020603050405020304" pitchFamily="18" charset="0"/>
              </a:rPr>
              <a:t>may be held up for a long time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08825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140</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190005"/>
            <a:ext cx="8153400" cy="89267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400" b="1" dirty="0" smtClean="0">
                <a:solidFill>
                  <a:srgbClr val="002060"/>
                </a:solidFill>
                <a:latin typeface="Times New Roman"/>
                <a:ea typeface="Times New Roman"/>
                <a:cs typeface="Times New Roman"/>
                <a:sym typeface="Times New Roman"/>
              </a:rPr>
              <a:t>Updating in Distance </a:t>
            </a:r>
            <a:r>
              <a:rPr lang="en" sz="2400" b="1" dirty="0">
                <a:solidFill>
                  <a:srgbClr val="002060"/>
                </a:solidFill>
                <a:latin typeface="Times New Roman"/>
                <a:ea typeface="Times New Roman"/>
                <a:cs typeface="Times New Roman"/>
                <a:sym typeface="Times New Roman"/>
              </a:rPr>
              <a:t>Vector Routing </a:t>
            </a:r>
            <a:r>
              <a:rPr lang="en" sz="2400" b="1" dirty="0" smtClean="0">
                <a:solidFill>
                  <a:srgbClr val="002060"/>
                </a:solidFill>
                <a:latin typeface="Times New Roman"/>
                <a:ea typeface="Times New Roman"/>
                <a:cs typeface="Times New Roman"/>
                <a:sym typeface="Times New Roman"/>
              </a:rPr>
              <a:t>Table Example: C to A</a:t>
            </a:r>
            <a:endParaRPr sz="2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pic>
        <p:nvPicPr>
          <p:cNvPr id="2" name="Picture 1"/>
          <p:cNvPicPr>
            <a:picLocks noChangeAspect="1"/>
          </p:cNvPicPr>
          <p:nvPr/>
        </p:nvPicPr>
        <p:blipFill>
          <a:blip r:embed="rId4"/>
          <a:stretch>
            <a:fillRect/>
          </a:stretch>
        </p:blipFill>
        <p:spPr>
          <a:xfrm>
            <a:off x="902525" y="1158369"/>
            <a:ext cx="7030192" cy="3648075"/>
          </a:xfrm>
          <a:prstGeom prst="rect">
            <a:avLst/>
          </a:prstGeom>
        </p:spPr>
      </p:pic>
    </p:spTree>
    <p:extLst>
      <p:ext uri="{BB962C8B-B14F-4D97-AF65-F5344CB8AC3E}">
        <p14:creationId xmlns:p14="http://schemas.microsoft.com/office/powerpoint/2010/main" val="409118584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141</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190005"/>
            <a:ext cx="8153400" cy="89267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400" b="1" dirty="0" smtClean="0">
                <a:solidFill>
                  <a:srgbClr val="002060"/>
                </a:solidFill>
                <a:latin typeface="Times New Roman"/>
                <a:ea typeface="Times New Roman"/>
                <a:cs typeface="Times New Roman"/>
                <a:sym typeface="Times New Roman"/>
              </a:rPr>
              <a:t>When to share</a:t>
            </a:r>
            <a:endParaRPr sz="2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pic>
        <p:nvPicPr>
          <p:cNvPr id="3" name="Picture 2"/>
          <p:cNvPicPr>
            <a:picLocks noChangeAspect="1"/>
          </p:cNvPicPr>
          <p:nvPr/>
        </p:nvPicPr>
        <p:blipFill>
          <a:blip r:embed="rId4"/>
          <a:stretch>
            <a:fillRect/>
          </a:stretch>
        </p:blipFill>
        <p:spPr>
          <a:xfrm>
            <a:off x="1438275" y="1242641"/>
            <a:ext cx="6613195" cy="3281858"/>
          </a:xfrm>
          <a:prstGeom prst="rect">
            <a:avLst/>
          </a:prstGeom>
        </p:spPr>
      </p:pic>
    </p:spTree>
    <p:extLst>
      <p:ext uri="{BB962C8B-B14F-4D97-AF65-F5344CB8AC3E}">
        <p14:creationId xmlns:p14="http://schemas.microsoft.com/office/powerpoint/2010/main" val="25863631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142</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190005"/>
            <a:ext cx="8153400" cy="89267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US" sz="2400" b="1" dirty="0">
                <a:solidFill>
                  <a:srgbClr val="002060"/>
                </a:solidFill>
                <a:latin typeface="Times New Roman"/>
                <a:ea typeface="Times New Roman"/>
                <a:cs typeface="Times New Roman"/>
                <a:sym typeface="Times New Roman"/>
              </a:rPr>
              <a:t>Two-node instability</a:t>
            </a:r>
            <a:endParaRPr sz="2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pic>
        <p:nvPicPr>
          <p:cNvPr id="2" name="Picture 1"/>
          <p:cNvPicPr>
            <a:picLocks noChangeAspect="1"/>
          </p:cNvPicPr>
          <p:nvPr/>
        </p:nvPicPr>
        <p:blipFill>
          <a:blip r:embed="rId4"/>
          <a:stretch>
            <a:fillRect/>
          </a:stretch>
        </p:blipFill>
        <p:spPr>
          <a:xfrm>
            <a:off x="316484" y="1272381"/>
            <a:ext cx="8538359" cy="3305175"/>
          </a:xfrm>
          <a:prstGeom prst="rect">
            <a:avLst/>
          </a:prstGeom>
        </p:spPr>
      </p:pic>
    </p:spTree>
    <p:extLst>
      <p:ext uri="{BB962C8B-B14F-4D97-AF65-F5344CB8AC3E}">
        <p14:creationId xmlns:p14="http://schemas.microsoft.com/office/powerpoint/2010/main" val="34014854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143</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717351" y="190005"/>
            <a:ext cx="8153400" cy="89267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US" sz="2400" b="1" dirty="0">
                <a:solidFill>
                  <a:srgbClr val="002060"/>
                </a:solidFill>
                <a:latin typeface="Times New Roman"/>
                <a:ea typeface="Times New Roman"/>
                <a:cs typeface="Times New Roman"/>
                <a:sym typeface="Times New Roman"/>
              </a:rPr>
              <a:t>Two-node instability</a:t>
            </a:r>
            <a:endParaRPr sz="2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sp>
        <p:nvSpPr>
          <p:cNvPr id="3" name="Rectangle 2"/>
          <p:cNvSpPr/>
          <p:nvPr/>
        </p:nvSpPr>
        <p:spPr>
          <a:xfrm>
            <a:off x="1436914" y="1216809"/>
            <a:ext cx="6614556" cy="341632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Defining Infinity</a:t>
            </a:r>
          </a:p>
          <a:p>
            <a:r>
              <a:rPr lang="en-US" sz="2400" dirty="0">
                <a:latin typeface="Times New Roman" panose="02020603050405020304" pitchFamily="18" charset="0"/>
                <a:cs typeface="Times New Roman" panose="02020603050405020304" pitchFamily="18" charset="0"/>
              </a:rPr>
              <a:t>– Most implementations define 16 as infinity</a:t>
            </a:r>
          </a:p>
          <a:p>
            <a:r>
              <a:rPr lang="en-US" sz="2400" dirty="0">
                <a:latin typeface="Times New Roman" panose="02020603050405020304" pitchFamily="18" charset="0"/>
                <a:cs typeface="Times New Roman" panose="02020603050405020304" pitchFamily="18" charset="0"/>
              </a:rPr>
              <a:t>• Split Horizon</a:t>
            </a:r>
          </a:p>
          <a:p>
            <a:r>
              <a:rPr lang="en-US" sz="2400" dirty="0">
                <a:latin typeface="Times New Roman" panose="02020603050405020304" pitchFamily="18" charset="0"/>
                <a:cs typeface="Times New Roman" panose="02020603050405020304" pitchFamily="18" charset="0"/>
              </a:rPr>
              <a:t>– Instead of flooding the table through each</a:t>
            </a:r>
          </a:p>
          <a:p>
            <a:r>
              <a:rPr lang="en-US" sz="2400" dirty="0">
                <a:latin typeface="Times New Roman" panose="02020603050405020304" pitchFamily="18" charset="0"/>
                <a:cs typeface="Times New Roman" panose="02020603050405020304" pitchFamily="18" charset="0"/>
              </a:rPr>
              <a:t>interface, each node sends only part of its table</a:t>
            </a:r>
          </a:p>
          <a:p>
            <a:r>
              <a:rPr lang="en-US" sz="2400" dirty="0">
                <a:latin typeface="Times New Roman" panose="02020603050405020304" pitchFamily="18" charset="0"/>
                <a:cs typeface="Times New Roman" panose="02020603050405020304" pitchFamily="18" charset="0"/>
              </a:rPr>
              <a:t>through each interface</a:t>
            </a:r>
          </a:p>
          <a:p>
            <a:r>
              <a:rPr lang="en-US" sz="2400" dirty="0">
                <a:latin typeface="Times New Roman" panose="02020603050405020304" pitchFamily="18" charset="0"/>
                <a:cs typeface="Times New Roman" panose="02020603050405020304" pitchFamily="18" charset="0"/>
              </a:rPr>
              <a:t>– E.g. node B thinks that the optimum route to</a:t>
            </a:r>
          </a:p>
          <a:p>
            <a:r>
              <a:rPr lang="en-US" sz="2400" dirty="0">
                <a:latin typeface="Times New Roman" panose="02020603050405020304" pitchFamily="18" charset="0"/>
                <a:cs typeface="Times New Roman" panose="02020603050405020304" pitchFamily="18" charset="0"/>
              </a:rPr>
              <a:t>reach X is via A, it does not need to advertise this</a:t>
            </a:r>
          </a:p>
          <a:p>
            <a:r>
              <a:rPr lang="en-US" sz="2400" dirty="0">
                <a:latin typeface="Times New Roman" panose="02020603050405020304" pitchFamily="18" charset="0"/>
                <a:cs typeface="Times New Roman" panose="02020603050405020304" pitchFamily="18" charset="0"/>
              </a:rPr>
              <a:t>piece of information to A</a:t>
            </a:r>
          </a:p>
        </p:txBody>
      </p:sp>
    </p:spTree>
    <p:extLst>
      <p:ext uri="{BB962C8B-B14F-4D97-AF65-F5344CB8AC3E}">
        <p14:creationId xmlns:p14="http://schemas.microsoft.com/office/powerpoint/2010/main" val="14130769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9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144</a:t>
            </a:fld>
            <a:endParaRPr sz="900">
              <a:solidFill>
                <a:schemeClr val="dk1"/>
              </a:solidFill>
              <a:latin typeface="Times New Roman"/>
              <a:ea typeface="Times New Roman"/>
              <a:cs typeface="Times New Roman"/>
              <a:sym typeface="Times New Roman"/>
            </a:endParaRPr>
          </a:p>
        </p:txBody>
      </p:sp>
      <p:sp>
        <p:nvSpPr>
          <p:cNvPr id="1007" name="Google Shape;1007;p92"/>
          <p:cNvSpPr txBox="1">
            <a:spLocks noGrp="1"/>
          </p:cNvSpPr>
          <p:nvPr>
            <p:ph type="title" idx="4294967295"/>
          </p:nvPr>
        </p:nvSpPr>
        <p:spPr>
          <a:xfrm>
            <a:off x="625929" y="327860"/>
            <a:ext cx="8153400" cy="569830"/>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US" sz="2400" b="1" dirty="0">
                <a:solidFill>
                  <a:srgbClr val="002060"/>
                </a:solidFill>
                <a:latin typeface="Times New Roman"/>
                <a:ea typeface="Times New Roman"/>
                <a:cs typeface="Times New Roman"/>
                <a:sym typeface="Times New Roman"/>
              </a:rPr>
              <a:t>Two-node instability</a:t>
            </a:r>
            <a:endParaRPr sz="2400" b="1" dirty="0">
              <a:solidFill>
                <a:srgbClr val="002060"/>
              </a:solidFill>
              <a:latin typeface="Times New Roman"/>
              <a:ea typeface="Times New Roman"/>
              <a:cs typeface="Times New Roman"/>
              <a:sym typeface="Times New Roman"/>
            </a:endParaRPr>
          </a:p>
        </p:txBody>
      </p:sp>
      <p:pic>
        <p:nvPicPr>
          <p:cNvPr id="1009" name="Google Shape;1009;p92"/>
          <p:cNvPicPr preferRelativeResize="0"/>
          <p:nvPr/>
        </p:nvPicPr>
        <p:blipFill rotWithShape="1">
          <a:blip r:embed="rId3">
            <a:alphaModFix/>
          </a:blip>
          <a:srcRect/>
          <a:stretch/>
        </p:blipFill>
        <p:spPr>
          <a:xfrm>
            <a:off x="41822" y="47020"/>
            <a:ext cx="549324" cy="565755"/>
          </a:xfrm>
          <a:prstGeom prst="rect">
            <a:avLst/>
          </a:prstGeom>
          <a:noFill/>
          <a:ln>
            <a:noFill/>
          </a:ln>
        </p:spPr>
      </p:pic>
      <p:sp>
        <p:nvSpPr>
          <p:cNvPr id="3" name="Rectangle 2"/>
          <p:cNvSpPr/>
          <p:nvPr/>
        </p:nvSpPr>
        <p:spPr>
          <a:xfrm>
            <a:off x="1021278" y="981611"/>
            <a:ext cx="7267699" cy="3785652"/>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Split Horizon and Poison Reverse</a:t>
            </a:r>
          </a:p>
          <a:p>
            <a:r>
              <a:rPr lang="en-US" sz="2000" dirty="0">
                <a:latin typeface="Times New Roman" panose="02020603050405020304" pitchFamily="18" charset="0"/>
                <a:cs typeface="Times New Roman" panose="02020603050405020304" pitchFamily="18" charset="0"/>
              </a:rPr>
              <a:t>– One drawback of Split Horizon</a:t>
            </a:r>
          </a:p>
          <a:p>
            <a:r>
              <a:rPr lang="en-US" sz="2000" dirty="0">
                <a:latin typeface="Times New Roman" panose="02020603050405020304" pitchFamily="18" charset="0"/>
                <a:cs typeface="Times New Roman" panose="02020603050405020304" pitchFamily="18" charset="0"/>
              </a:rPr>
              <a:t>• Normally, the DV protocol uses a timer and if there is no</a:t>
            </a:r>
          </a:p>
          <a:p>
            <a:r>
              <a:rPr lang="en-US" sz="2000" dirty="0">
                <a:latin typeface="Times New Roman" panose="02020603050405020304" pitchFamily="18" charset="0"/>
                <a:cs typeface="Times New Roman" panose="02020603050405020304" pitchFamily="18" charset="0"/>
              </a:rPr>
              <a:t>news about a route, the node deletes the route from its</a:t>
            </a:r>
          </a:p>
          <a:p>
            <a:r>
              <a:rPr lang="en-US" sz="2000" dirty="0">
                <a:latin typeface="Times New Roman" panose="02020603050405020304" pitchFamily="18" charset="0"/>
                <a:cs typeface="Times New Roman" panose="02020603050405020304" pitchFamily="18" charset="0"/>
              </a:rPr>
              <a:t>table</a:t>
            </a:r>
          </a:p>
          <a:p>
            <a:r>
              <a:rPr lang="en-US" sz="2000" dirty="0">
                <a:latin typeface="Times New Roman" panose="02020603050405020304" pitchFamily="18" charset="0"/>
                <a:cs typeface="Times New Roman" panose="02020603050405020304" pitchFamily="18" charset="0"/>
              </a:rPr>
              <a:t>• In the previous e.g., node A cannot guess that this is</a:t>
            </a:r>
          </a:p>
          <a:p>
            <a:r>
              <a:rPr lang="en-US" sz="2000" dirty="0">
                <a:latin typeface="Times New Roman" panose="02020603050405020304" pitchFamily="18" charset="0"/>
                <a:cs typeface="Times New Roman" panose="02020603050405020304" pitchFamily="18" charset="0"/>
              </a:rPr>
              <a:t>due to split horizon or because B has not received any</a:t>
            </a:r>
          </a:p>
          <a:p>
            <a:r>
              <a:rPr lang="en-US" sz="2000" dirty="0">
                <a:latin typeface="Times New Roman" panose="02020603050405020304" pitchFamily="18" charset="0"/>
                <a:cs typeface="Times New Roman" panose="02020603050405020304" pitchFamily="18" charset="0"/>
              </a:rPr>
              <a:t>news about X recently</a:t>
            </a:r>
          </a:p>
          <a:p>
            <a:r>
              <a:rPr lang="en-US" sz="2000" dirty="0">
                <a:latin typeface="Times New Roman" panose="02020603050405020304" pitchFamily="18" charset="0"/>
                <a:cs typeface="Times New Roman" panose="02020603050405020304" pitchFamily="18" charset="0"/>
              </a:rPr>
              <a:t>– Poison Reverse</a:t>
            </a:r>
          </a:p>
          <a:p>
            <a:r>
              <a:rPr lang="en-US" sz="2000" dirty="0">
                <a:latin typeface="Times New Roman" panose="02020603050405020304" pitchFamily="18" charset="0"/>
                <a:cs typeface="Times New Roman" panose="02020603050405020304" pitchFamily="18" charset="0"/>
              </a:rPr>
              <a:t>• Node B can still advertise the value for X, but if the</a:t>
            </a:r>
          </a:p>
          <a:p>
            <a:r>
              <a:rPr lang="en-US" sz="2000" dirty="0">
                <a:latin typeface="Times New Roman" panose="02020603050405020304" pitchFamily="18" charset="0"/>
                <a:cs typeface="Times New Roman" panose="02020603050405020304" pitchFamily="18" charset="0"/>
              </a:rPr>
              <a:t>source of information is A, it can replace the distance</a:t>
            </a:r>
          </a:p>
          <a:p>
            <a:r>
              <a:rPr lang="en-US" sz="2000" dirty="0">
                <a:latin typeface="Times New Roman" panose="02020603050405020304" pitchFamily="18" charset="0"/>
                <a:cs typeface="Times New Roman" panose="02020603050405020304" pitchFamily="18" charset="0"/>
              </a:rPr>
              <a:t>with infinity as a warning</a:t>
            </a:r>
          </a:p>
        </p:txBody>
      </p:sp>
    </p:spTree>
    <p:extLst>
      <p:ext uri="{BB962C8B-B14F-4D97-AF65-F5344CB8AC3E}">
        <p14:creationId xmlns:p14="http://schemas.microsoft.com/office/powerpoint/2010/main" val="420435545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2400" smtClean="0">
                <a:latin typeface="Times New Roman" panose="02020603050405020304" pitchFamily="18" charset="0"/>
                <a:cs typeface="Times New Roman" panose="02020603050405020304" pitchFamily="18" charset="0"/>
              </a:rPr>
              <a:t>145</a:t>
            </a:fld>
            <a:endParaRPr lang="en" sz="2400">
              <a:latin typeface="Times New Roman" panose="02020603050405020304" pitchFamily="18" charset="0"/>
              <a:cs typeface="Times New Roman" panose="02020603050405020304" pitchFamily="18" charset="0"/>
            </a:endParaRPr>
          </a:p>
        </p:txBody>
      </p:sp>
      <p:sp>
        <p:nvSpPr>
          <p:cNvPr id="3" name="Rectangle 2"/>
          <p:cNvSpPr/>
          <p:nvPr/>
        </p:nvSpPr>
        <p:spPr>
          <a:xfrm>
            <a:off x="580430" y="116516"/>
            <a:ext cx="7730193" cy="458587"/>
          </a:xfrm>
          <a:prstGeom prst="rect">
            <a:avLst/>
          </a:prstGeom>
        </p:spPr>
        <p:txBody>
          <a:bodyPr wrap="square">
            <a:spAutoFit/>
          </a:bodyPr>
          <a:lstStyle/>
          <a:p>
            <a:pPr algn="ctr">
              <a:lnSpc>
                <a:spcPct val="85000"/>
              </a:lnSpc>
              <a:buClr>
                <a:schemeClr val="dk1"/>
              </a:buClr>
              <a:buSzPts val="1100"/>
            </a:pPr>
            <a:r>
              <a:rPr lang="en-GB" sz="2800" b="1" dirty="0">
                <a:solidFill>
                  <a:srgbClr val="202124"/>
                </a:solidFill>
                <a:latin typeface="Times New Roman" panose="02020603050405020304" pitchFamily="18" charset="0"/>
                <a:cs typeface="Times New Roman" panose="02020603050405020304" pitchFamily="18" charset="0"/>
              </a:rPr>
              <a:t>Distance Vector </a:t>
            </a:r>
            <a:r>
              <a:rPr lang="en-GB" sz="2800" b="1" dirty="0" smtClean="0">
                <a:solidFill>
                  <a:srgbClr val="002060"/>
                </a:solidFill>
                <a:latin typeface="Times New Roman"/>
                <a:ea typeface="Times New Roman"/>
                <a:cs typeface="Times New Roman"/>
                <a:sym typeface="Calibri"/>
              </a:rPr>
              <a:t>routing </a:t>
            </a:r>
            <a:r>
              <a:rPr lang="en-GB" sz="2800" b="1" dirty="0">
                <a:solidFill>
                  <a:srgbClr val="002060"/>
                </a:solidFill>
                <a:latin typeface="Times New Roman"/>
                <a:ea typeface="Times New Roman"/>
                <a:cs typeface="Times New Roman"/>
                <a:sym typeface="Calibri"/>
              </a:rPr>
              <a:t>protocols</a:t>
            </a:r>
            <a:endParaRPr lang="en-IN" sz="2800" b="1" dirty="0">
              <a:solidFill>
                <a:srgbClr val="002060"/>
              </a:solidFill>
              <a:latin typeface="Times New Roman"/>
              <a:ea typeface="Times New Roman"/>
              <a:cs typeface="Times New Roman"/>
              <a:sym typeface="Calibri"/>
            </a:endParaRPr>
          </a:p>
        </p:txBody>
      </p:sp>
      <p:pic>
        <p:nvPicPr>
          <p:cNvPr id="9"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4" name="Rectangle 3"/>
          <p:cNvSpPr/>
          <p:nvPr/>
        </p:nvSpPr>
        <p:spPr>
          <a:xfrm>
            <a:off x="454439" y="576405"/>
            <a:ext cx="8349319" cy="2800767"/>
          </a:xfrm>
          <a:prstGeom prst="rect">
            <a:avLst/>
          </a:prstGeom>
          <a:solidFill>
            <a:schemeClr val="accent2">
              <a:lumMod val="20000"/>
              <a:lumOff val="80000"/>
            </a:schemeClr>
          </a:solidFill>
        </p:spPr>
        <p:txBody>
          <a:bodyPr wrap="square">
            <a:spAutoFit/>
          </a:bodyPr>
          <a:lstStyle/>
          <a:p>
            <a:r>
              <a:rPr lang="en-US" sz="1800" b="1" dirty="0" smtClean="0">
                <a:solidFill>
                  <a:srgbClr val="FF0000"/>
                </a:solidFill>
                <a:latin typeface="Times New Roman" panose="02020603050405020304" pitchFamily="18" charset="0"/>
                <a:cs typeface="Times New Roman" panose="02020603050405020304" pitchFamily="18" charset="0"/>
              </a:rPr>
              <a:t>Features:</a:t>
            </a:r>
            <a:endParaRPr lang="en-US" sz="1800" b="1" dirty="0">
              <a:solidFill>
                <a:srgbClr val="FF0000"/>
              </a:solidFill>
              <a:latin typeface="Times New Roman" panose="02020603050405020304" pitchFamily="18" charset="0"/>
              <a:cs typeface="Times New Roman" panose="02020603050405020304" pitchFamily="18" charset="0"/>
            </a:endParaRPr>
          </a:p>
          <a:p>
            <a:pPr marL="285750"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router transmits its distance vector to each of its neighbors in a routing packet.</a:t>
            </a:r>
          </a:p>
          <a:p>
            <a:pPr marL="285750"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Each router receives and saves the most recently received distance vector from each of its neighbors.</a:t>
            </a:r>
          </a:p>
          <a:p>
            <a:pPr marL="285750"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router recalculates its distance vector when:</a:t>
            </a:r>
          </a:p>
          <a:p>
            <a:pPr marL="285750" lvl="1"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receives a distance vector from a neighbor containing different information than before.</a:t>
            </a:r>
          </a:p>
          <a:p>
            <a:pPr marL="285750" lvl="1"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discovers that a link to a neighbor has gone down.</a:t>
            </a:r>
          </a:p>
          <a:p>
            <a:pPr marL="285750" indent="-285750">
              <a:spcBef>
                <a:spcPts val="600"/>
              </a:spcBef>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Routers </a:t>
            </a:r>
            <a:r>
              <a:rPr lang="en-US" sz="1600" dirty="0">
                <a:latin typeface="Times New Roman" panose="02020603050405020304" pitchFamily="18" charset="0"/>
                <a:cs typeface="Times New Roman" panose="02020603050405020304" pitchFamily="18" charset="0"/>
              </a:rPr>
              <a:t>always trust routing information received from neighbor routers. This is also known as routing on rumors. </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454438" y="3396080"/>
            <a:ext cx="8349319" cy="1508105"/>
          </a:xfrm>
          <a:prstGeom prst="rect">
            <a:avLst/>
          </a:prstGeom>
          <a:solidFill>
            <a:schemeClr val="accent6">
              <a:lumMod val="20000"/>
              <a:lumOff val="80000"/>
            </a:schemeClr>
          </a:solidFill>
        </p:spPr>
        <p:txBody>
          <a:bodyPr wrap="square">
            <a:spAutoFit/>
          </a:bodyPr>
          <a:lstStyle/>
          <a:p>
            <a:r>
              <a:rPr lang="en-IN" sz="1800" b="1" dirty="0" smtClean="0">
                <a:solidFill>
                  <a:srgbClr val="FF0000"/>
                </a:solidFill>
                <a:latin typeface="Times New Roman" panose="02020603050405020304" pitchFamily="18" charset="0"/>
                <a:cs typeface="Times New Roman" panose="02020603050405020304" pitchFamily="18" charset="0"/>
              </a:rPr>
              <a:t>Disadvantages:</a:t>
            </a:r>
            <a:r>
              <a:rPr lang="en-IN" sz="1800" b="1" dirty="0">
                <a:solidFill>
                  <a:srgbClr val="FF0000"/>
                </a:solidFill>
                <a:latin typeface="Times New Roman" panose="02020603050405020304" pitchFamily="18" charset="0"/>
                <a:cs typeface="Times New Roman" panose="02020603050405020304" pitchFamily="18" charset="0"/>
              </a:rPr>
              <a:t> </a:t>
            </a:r>
          </a:p>
          <a:p>
            <a:pPr marL="285750"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the routing information is exchanged periodically, unnecessary traffic is generated which consumes available bandwidth. </a:t>
            </a:r>
          </a:p>
          <a:p>
            <a:pPr marL="285750" indent="-285750" fontAlgn="base">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full routing tables are exchanged, therefore it has security issues. </a:t>
            </a:r>
            <a:r>
              <a:rPr lang="en-US" sz="1600" dirty="0" smtClean="0">
                <a:latin typeface="Times New Roman" panose="02020603050405020304" pitchFamily="18" charset="0"/>
                <a:cs typeface="Times New Roman" panose="02020603050405020304" pitchFamily="18" charset="0"/>
              </a:rPr>
              <a:t>If an </a:t>
            </a:r>
            <a:r>
              <a:rPr lang="en-US" sz="1600" b="1" dirty="0" smtClean="0">
                <a:latin typeface="Times New Roman" panose="02020603050405020304" pitchFamily="18" charset="0"/>
                <a:cs typeface="Times New Roman" panose="02020603050405020304" pitchFamily="18" charset="0"/>
              </a:rPr>
              <a:t>un-authorized </a:t>
            </a:r>
            <a:r>
              <a:rPr lang="en-US" sz="1600" dirty="0" smtClean="0">
                <a:latin typeface="Times New Roman" panose="02020603050405020304" pitchFamily="18" charset="0"/>
                <a:cs typeface="Times New Roman" panose="02020603050405020304" pitchFamily="18" charset="0"/>
              </a:rPr>
              <a:t>person enters the network, then the whole topology will be very easy to understand. </a:t>
            </a:r>
            <a:endParaRPr lang="en-US"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7251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z="2400" smtClean="0">
                <a:latin typeface="Times New Roman" panose="02020603050405020304" pitchFamily="18" charset="0"/>
                <a:cs typeface="Times New Roman" panose="02020603050405020304" pitchFamily="18" charset="0"/>
              </a:rPr>
              <a:t>146</a:t>
            </a:fld>
            <a:endParaRPr lang="en" sz="2400">
              <a:latin typeface="Times New Roman" panose="02020603050405020304" pitchFamily="18" charset="0"/>
              <a:cs typeface="Times New Roman" panose="02020603050405020304" pitchFamily="18" charset="0"/>
            </a:endParaRPr>
          </a:p>
        </p:txBody>
      </p:sp>
      <p:sp>
        <p:nvSpPr>
          <p:cNvPr id="3" name="Rectangle 2"/>
          <p:cNvSpPr/>
          <p:nvPr/>
        </p:nvSpPr>
        <p:spPr>
          <a:xfrm>
            <a:off x="580430" y="224917"/>
            <a:ext cx="7730193" cy="458587"/>
          </a:xfrm>
          <a:prstGeom prst="rect">
            <a:avLst/>
          </a:prstGeom>
        </p:spPr>
        <p:txBody>
          <a:bodyPr wrap="square">
            <a:spAutoFit/>
          </a:bodyPr>
          <a:lstStyle/>
          <a:p>
            <a:pPr algn="ctr">
              <a:lnSpc>
                <a:spcPct val="85000"/>
              </a:lnSpc>
              <a:buClr>
                <a:schemeClr val="dk1"/>
              </a:buClr>
              <a:buSzPts val="1100"/>
            </a:pPr>
            <a:r>
              <a:rPr lang="en-GB" sz="2800" b="1" dirty="0">
                <a:solidFill>
                  <a:srgbClr val="002060"/>
                </a:solidFill>
                <a:latin typeface="Times New Roman"/>
                <a:ea typeface="Times New Roman"/>
                <a:cs typeface="Times New Roman"/>
              </a:rPr>
              <a:t>Routing information </a:t>
            </a:r>
            <a:r>
              <a:rPr lang="en-GB" sz="2800" b="1" dirty="0" smtClean="0">
                <a:solidFill>
                  <a:srgbClr val="002060"/>
                </a:solidFill>
                <a:latin typeface="Times New Roman"/>
                <a:ea typeface="Times New Roman"/>
                <a:cs typeface="Times New Roman"/>
              </a:rPr>
              <a:t>protocol</a:t>
            </a:r>
            <a:endParaRPr lang="en-IN" sz="2800" b="1" dirty="0">
              <a:solidFill>
                <a:srgbClr val="002060"/>
              </a:solidFill>
              <a:latin typeface="Times New Roman"/>
              <a:ea typeface="Times New Roman"/>
              <a:cs typeface="Times New Roman"/>
              <a:sym typeface="Calibri"/>
            </a:endParaRPr>
          </a:p>
        </p:txBody>
      </p:sp>
      <p:pic>
        <p:nvPicPr>
          <p:cNvPr id="9" name="Google Shape;831;p80"/>
          <p:cNvPicPr preferRelativeResize="0"/>
          <p:nvPr/>
        </p:nvPicPr>
        <p:blipFill rotWithShape="1">
          <a:blip r:embed="rId3">
            <a:alphaModFix/>
          </a:blip>
          <a:srcRect/>
          <a:stretch/>
        </p:blipFill>
        <p:spPr>
          <a:xfrm>
            <a:off x="41822" y="47020"/>
            <a:ext cx="538608" cy="597580"/>
          </a:xfrm>
          <a:prstGeom prst="rect">
            <a:avLst/>
          </a:prstGeom>
          <a:noFill/>
          <a:ln>
            <a:noFill/>
          </a:ln>
        </p:spPr>
      </p:pic>
      <p:sp>
        <p:nvSpPr>
          <p:cNvPr id="4" name="Rectangle 3"/>
          <p:cNvSpPr/>
          <p:nvPr/>
        </p:nvSpPr>
        <p:spPr>
          <a:xfrm>
            <a:off x="447229" y="788364"/>
            <a:ext cx="8165805" cy="4049827"/>
          </a:xfrm>
          <a:prstGeom prst="rect">
            <a:avLst/>
          </a:prstGeom>
        </p:spPr>
        <p:txBody>
          <a:bodyPr wrap="square">
            <a:spAutoFit/>
          </a:bodyPr>
          <a:lstStyle/>
          <a:p>
            <a:pPr marL="45720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rPr>
              <a:t>RIP, an interior gateway protocol, is one of the first protocols created. </a:t>
            </a:r>
          </a:p>
          <a:p>
            <a:pPr marL="45720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rPr>
              <a:t>It is a distance vector protocol</a:t>
            </a:r>
          </a:p>
          <a:p>
            <a:pPr marL="45720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rPr>
              <a:t>it is used in local area networks (LANs) and wide area networks (WANs) </a:t>
            </a:r>
          </a:p>
          <a:p>
            <a:pPr marL="45720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rPr>
              <a:t>There are two different versions of this protocol type: RIPv1 and RIPv2.</a:t>
            </a:r>
          </a:p>
          <a:p>
            <a:pPr marL="457200" lvl="0" indent="-342900">
              <a:lnSpc>
                <a:spcPct val="115000"/>
              </a:lnSpc>
              <a:spcBef>
                <a:spcPts val="500"/>
              </a:spcBef>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A simple </a:t>
            </a:r>
            <a:r>
              <a:rPr lang="en-US" sz="2000" b="1" dirty="0">
                <a:solidFill>
                  <a:schemeClr val="dk1"/>
                </a:solidFill>
                <a:latin typeface="Times New Roman"/>
                <a:ea typeface="Times New Roman"/>
                <a:cs typeface="Times New Roman"/>
                <a:sym typeface="Times New Roman"/>
              </a:rPr>
              <a:t>intra domain protocol</a:t>
            </a:r>
          </a:p>
          <a:p>
            <a:pPr marL="457200" lvl="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Straightforward implementation of Distance Vector Routing</a:t>
            </a:r>
          </a:p>
          <a:p>
            <a:pPr marL="457200" lvl="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Each router advertises its distance vector every 30 seconds (or whenever its routing table changes) to all of its neighbors</a:t>
            </a:r>
          </a:p>
          <a:p>
            <a:pPr marL="457200" lvl="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RIP always uses 1 as link metric</a:t>
            </a:r>
          </a:p>
          <a:p>
            <a:pPr marL="457200" lvl="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Maximum hop count is 15, with “16” equal to “∞”</a:t>
            </a:r>
          </a:p>
          <a:p>
            <a:pPr marL="457200" lvl="0" indent="-342900">
              <a:lnSpc>
                <a:spcPct val="115000"/>
              </a:lnSpc>
              <a:buClr>
                <a:schemeClr val="dk1"/>
              </a:buClr>
              <a:buSzPts val="1800"/>
              <a:buFont typeface="Wingdings" panose="05000000000000000000" pitchFamily="2" charset="2"/>
              <a:buChar char="Ø"/>
            </a:pPr>
            <a:r>
              <a:rPr lang="en-US" sz="2000" dirty="0">
                <a:solidFill>
                  <a:schemeClr val="dk1"/>
                </a:solidFill>
                <a:latin typeface="Times New Roman"/>
                <a:ea typeface="Times New Roman"/>
                <a:cs typeface="Times New Roman"/>
                <a:sym typeface="Times New Roman"/>
              </a:rPr>
              <a:t>Routes are timeout (set to 16) after 3 minutes if they are not updated</a:t>
            </a:r>
            <a:r>
              <a:rPr lang="en-US" sz="2000" dirty="0" smtClean="0">
                <a:solidFill>
                  <a:schemeClr val="dk1"/>
                </a:solidFill>
                <a:latin typeface="Times New Roman"/>
                <a:ea typeface="Times New Roman"/>
                <a:cs typeface="Times New Roman"/>
                <a:sym typeface="Times New Roman"/>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70903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9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147</a:t>
            </a:fld>
            <a:endParaRPr sz="900">
              <a:solidFill>
                <a:schemeClr val="dk1"/>
              </a:solidFill>
              <a:latin typeface="Times New Roman"/>
              <a:ea typeface="Times New Roman"/>
              <a:cs typeface="Times New Roman"/>
              <a:sym typeface="Times New Roman"/>
            </a:endParaRPr>
          </a:p>
        </p:txBody>
      </p:sp>
      <p:sp>
        <p:nvSpPr>
          <p:cNvPr id="1096" name="Google Shape;1096;p99"/>
          <p:cNvSpPr txBox="1">
            <a:spLocks noGrp="1"/>
          </p:cNvSpPr>
          <p:nvPr>
            <p:ph type="title" idx="4294967295"/>
          </p:nvPr>
        </p:nvSpPr>
        <p:spPr>
          <a:xfrm>
            <a:off x="591146" y="245142"/>
            <a:ext cx="7808575"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RIPv1</a:t>
            </a:r>
            <a:endParaRPr sz="2800" b="1" dirty="0">
              <a:solidFill>
                <a:srgbClr val="002060"/>
              </a:solidFill>
              <a:latin typeface="Times New Roman"/>
              <a:ea typeface="Times New Roman"/>
              <a:cs typeface="Times New Roman"/>
              <a:sym typeface="Times New Roman"/>
            </a:endParaRPr>
          </a:p>
        </p:txBody>
      </p:sp>
      <p:pic>
        <p:nvPicPr>
          <p:cNvPr id="1098" name="Google Shape;1098;p99"/>
          <p:cNvPicPr preferRelativeResize="0"/>
          <p:nvPr/>
        </p:nvPicPr>
        <p:blipFill rotWithShape="1">
          <a:blip r:embed="rId3">
            <a:alphaModFix/>
          </a:blip>
          <a:srcRect/>
          <a:stretch/>
        </p:blipFill>
        <p:spPr>
          <a:xfrm>
            <a:off x="41822" y="47020"/>
            <a:ext cx="549324" cy="597580"/>
          </a:xfrm>
          <a:prstGeom prst="rect">
            <a:avLst/>
          </a:prstGeom>
          <a:noFill/>
          <a:ln>
            <a:noFill/>
          </a:ln>
        </p:spPr>
      </p:pic>
      <p:sp>
        <p:nvSpPr>
          <p:cNvPr id="2" name="Rectangle 1"/>
          <p:cNvSpPr/>
          <p:nvPr/>
        </p:nvSpPr>
        <p:spPr>
          <a:xfrm>
            <a:off x="591146" y="986826"/>
            <a:ext cx="7712882" cy="2862322"/>
          </a:xfrm>
          <a:prstGeom prst="rect">
            <a:avLst/>
          </a:prstGeom>
        </p:spPr>
        <p:txBody>
          <a:bodyPr wrap="square">
            <a:spAutoFit/>
          </a:bodyPr>
          <a:lstStyle/>
          <a:p>
            <a:r>
              <a:rPr lang="en-US" sz="2000" dirty="0">
                <a:solidFill>
                  <a:srgbClr val="222222"/>
                </a:solidFill>
                <a:latin typeface="Times New Roman" panose="02020603050405020304" pitchFamily="18" charset="0"/>
                <a:cs typeface="Times New Roman" panose="02020603050405020304" pitchFamily="18" charset="0"/>
              </a:rPr>
              <a:t>The original version or RIPv1 helps you determine network paths based on the IP destination and the hop count journey</a:t>
            </a:r>
            <a:r>
              <a:rPr lang="en-US" sz="2000" dirty="0" smtClean="0">
                <a:solidFill>
                  <a:srgbClr val="222222"/>
                </a:solidFill>
                <a:latin typeface="Times New Roman" panose="02020603050405020304" pitchFamily="18" charset="0"/>
                <a:cs typeface="Times New Roman" panose="02020603050405020304" pitchFamily="18" charset="0"/>
              </a:rPr>
              <a:t>.</a:t>
            </a:r>
          </a:p>
          <a:p>
            <a:endParaRPr lang="en-US" sz="2000" dirty="0" smtClean="0">
              <a:solidFill>
                <a:srgbClr val="222222"/>
              </a:solidFill>
              <a:latin typeface="Times New Roman" panose="02020603050405020304" pitchFamily="18" charset="0"/>
              <a:cs typeface="Times New Roman" panose="02020603050405020304" pitchFamily="18" charset="0"/>
            </a:endParaRPr>
          </a:p>
          <a:p>
            <a:r>
              <a:rPr lang="en-US" sz="2000" dirty="0" smtClean="0">
                <a:solidFill>
                  <a:srgbClr val="222222"/>
                </a:solidFill>
                <a:latin typeface="Times New Roman" panose="02020603050405020304" pitchFamily="18" charset="0"/>
                <a:cs typeface="Times New Roman" panose="02020603050405020304" pitchFamily="18" charset="0"/>
              </a:rPr>
              <a:t>RIPv1 </a:t>
            </a:r>
            <a:r>
              <a:rPr lang="en-US" sz="2000" dirty="0">
                <a:solidFill>
                  <a:srgbClr val="222222"/>
                </a:solidFill>
                <a:latin typeface="Times New Roman" panose="02020603050405020304" pitchFamily="18" charset="0"/>
                <a:cs typeface="Times New Roman" panose="02020603050405020304" pitchFamily="18" charset="0"/>
              </a:rPr>
              <a:t>also interacts with the network by broadcasting its IP table to all routers connected with the network</a:t>
            </a:r>
            <a:r>
              <a:rPr lang="en-US" sz="2000" dirty="0" smtClean="0">
                <a:solidFill>
                  <a:srgbClr val="222222"/>
                </a:solidFill>
                <a:latin typeface="Times New Roman" panose="02020603050405020304" pitchFamily="18" charset="0"/>
                <a:cs typeface="Times New Roman" panose="02020603050405020304" pitchFamily="18" charset="0"/>
              </a:rPr>
              <a:t>.</a:t>
            </a:r>
          </a:p>
          <a:p>
            <a:endParaRPr lang="en-US" sz="2000" dirty="0">
              <a:solidFill>
                <a:srgbClr val="222222"/>
              </a:solidFill>
              <a:latin typeface="Times New Roman" panose="02020603050405020304" pitchFamily="18" charset="0"/>
              <a:cs typeface="Times New Roman" panose="02020603050405020304" pitchFamily="18" charset="0"/>
            </a:endParaRPr>
          </a:p>
          <a:p>
            <a:r>
              <a:rPr lang="en-US" sz="2000" dirty="0"/>
              <a:t>RIPv1, the original version, is a </a:t>
            </a:r>
            <a:r>
              <a:rPr lang="en-US" sz="2000" dirty="0" err="1"/>
              <a:t>classful</a:t>
            </a:r>
            <a:r>
              <a:rPr lang="en-US" sz="2000" dirty="0"/>
              <a:t> protocol that examines and evaluates network paths based on the hops to the pre-determined destination.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6124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9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148</a:t>
            </a:fld>
            <a:endParaRPr sz="900">
              <a:solidFill>
                <a:schemeClr val="dk1"/>
              </a:solidFill>
              <a:latin typeface="Times New Roman"/>
              <a:ea typeface="Times New Roman"/>
              <a:cs typeface="Times New Roman"/>
              <a:sym typeface="Times New Roman"/>
            </a:endParaRPr>
          </a:p>
        </p:txBody>
      </p:sp>
      <p:sp>
        <p:nvSpPr>
          <p:cNvPr id="1096" name="Google Shape;1096;p99"/>
          <p:cNvSpPr txBox="1">
            <a:spLocks noGrp="1"/>
          </p:cNvSpPr>
          <p:nvPr>
            <p:ph type="title" idx="4294967295"/>
          </p:nvPr>
        </p:nvSpPr>
        <p:spPr>
          <a:xfrm>
            <a:off x="591146" y="234359"/>
            <a:ext cx="7808575"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RIPv2</a:t>
            </a:r>
            <a:endParaRPr sz="2800" b="1" dirty="0">
              <a:solidFill>
                <a:srgbClr val="002060"/>
              </a:solidFill>
              <a:latin typeface="Times New Roman"/>
              <a:ea typeface="Times New Roman"/>
              <a:cs typeface="Times New Roman"/>
              <a:sym typeface="Times New Roman"/>
            </a:endParaRPr>
          </a:p>
        </p:txBody>
      </p:sp>
      <p:sp>
        <p:nvSpPr>
          <p:cNvPr id="1101" name="Google Shape;1101;p99"/>
          <p:cNvSpPr txBox="1">
            <a:spLocks noGrp="1"/>
          </p:cNvSpPr>
          <p:nvPr>
            <p:ph type="body" idx="4294967295"/>
          </p:nvPr>
        </p:nvSpPr>
        <p:spPr>
          <a:xfrm>
            <a:off x="591146" y="821108"/>
            <a:ext cx="8096250" cy="3081041"/>
          </a:xfrm>
          <a:prstGeom prst="rect">
            <a:avLst/>
          </a:prstGeom>
          <a:noFill/>
          <a:ln>
            <a:noFill/>
          </a:ln>
        </p:spPr>
        <p:txBody>
          <a:bodyPr spcFirstLastPara="1" wrap="square" lIns="0" tIns="34275" rIns="0" bIns="34275" anchor="t" anchorCtr="0">
            <a:noAutofit/>
          </a:bodyPr>
          <a:lstStyle/>
          <a:p>
            <a:pPr marL="571500" lvl="0" indent="-457200" algn="l" rtl="0">
              <a:lnSpc>
                <a:spcPct val="115000"/>
              </a:lnSpc>
              <a:spcBef>
                <a:spcPts val="50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RIPv2 is an extends RIPv1:</a:t>
            </a:r>
            <a:endParaRPr sz="2400" dirty="0">
              <a:solidFill>
                <a:schemeClr val="dk1"/>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Subnet masks are carried in the route information</a:t>
            </a:r>
            <a:endParaRPr sz="2400" dirty="0">
              <a:solidFill>
                <a:schemeClr val="dk1"/>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Authentication of routing messages</a:t>
            </a:r>
            <a:endParaRPr sz="2400" dirty="0">
              <a:solidFill>
                <a:schemeClr val="dk1"/>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Route information carries next-hop address</a:t>
            </a:r>
            <a:endParaRPr sz="2400" dirty="0">
              <a:solidFill>
                <a:schemeClr val="dk1"/>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Exploites IP multicasting</a:t>
            </a:r>
            <a:endParaRPr sz="2400" dirty="0">
              <a:solidFill>
                <a:schemeClr val="dk1"/>
              </a:solidFill>
              <a:latin typeface="Times New Roman"/>
              <a:ea typeface="Times New Roman"/>
              <a:cs typeface="Times New Roman"/>
              <a:sym typeface="Times New Roman"/>
            </a:endParaRPr>
          </a:p>
          <a:p>
            <a:pPr marL="571500" lvl="0" indent="-457200" algn="l" rtl="0">
              <a:lnSpc>
                <a:spcPct val="115000"/>
              </a:lnSpc>
              <a:spcBef>
                <a:spcPts val="0"/>
              </a:spcBef>
              <a:spcAft>
                <a:spcPts val="0"/>
              </a:spcAft>
              <a:buClr>
                <a:schemeClr val="dk1"/>
              </a:buClr>
              <a:buSzPts val="1800"/>
              <a:buFont typeface="Wingdings" panose="05000000000000000000" pitchFamily="2" charset="2"/>
              <a:buChar char="Ø"/>
            </a:pPr>
            <a:r>
              <a:rPr lang="en" sz="2400" dirty="0">
                <a:solidFill>
                  <a:schemeClr val="dk1"/>
                </a:solidFill>
                <a:latin typeface="Times New Roman"/>
                <a:ea typeface="Times New Roman"/>
                <a:cs typeface="Times New Roman"/>
                <a:sym typeface="Times New Roman"/>
              </a:rPr>
              <a:t>Extensions of RIPv2 are carried in unused fields of RIPv1 messages</a:t>
            </a:r>
            <a:endParaRPr sz="2400" dirty="0">
              <a:solidFill>
                <a:schemeClr val="dk1"/>
              </a:solidFill>
              <a:latin typeface="Times New Roman"/>
              <a:ea typeface="Times New Roman"/>
              <a:cs typeface="Times New Roman"/>
              <a:sym typeface="Times New Roman"/>
            </a:endParaRPr>
          </a:p>
        </p:txBody>
      </p:sp>
      <p:pic>
        <p:nvPicPr>
          <p:cNvPr id="1098" name="Google Shape;1098;p99"/>
          <p:cNvPicPr preferRelativeResize="0"/>
          <p:nvPr/>
        </p:nvPicPr>
        <p:blipFill rotWithShape="1">
          <a:blip r:embed="rId3">
            <a:alphaModFix/>
          </a:blip>
          <a:srcRect/>
          <a:stretch/>
        </p:blipFill>
        <p:spPr>
          <a:xfrm>
            <a:off x="41822" y="47020"/>
            <a:ext cx="549324" cy="597580"/>
          </a:xfrm>
          <a:prstGeom prst="rect">
            <a:avLst/>
          </a:prstGeom>
          <a:noFill/>
          <a:ln>
            <a:noFill/>
          </a:ln>
        </p:spPr>
      </p:pic>
    </p:spTree>
    <p:extLst>
      <p:ext uri="{BB962C8B-B14F-4D97-AF65-F5344CB8AC3E}">
        <p14:creationId xmlns:p14="http://schemas.microsoft.com/office/powerpoint/2010/main" val="269014793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149</a:t>
            </a:fld>
            <a:endParaRPr lang="en"/>
          </a:p>
        </p:txBody>
      </p:sp>
      <p:pic>
        <p:nvPicPr>
          <p:cNvPr id="3" name="Picture 2"/>
          <p:cNvPicPr>
            <a:picLocks noChangeAspect="1"/>
          </p:cNvPicPr>
          <p:nvPr/>
        </p:nvPicPr>
        <p:blipFill>
          <a:blip r:embed="rId2"/>
          <a:stretch>
            <a:fillRect/>
          </a:stretch>
        </p:blipFill>
        <p:spPr>
          <a:xfrm>
            <a:off x="580430" y="990252"/>
            <a:ext cx="4708381" cy="1476375"/>
          </a:xfrm>
          <a:prstGeom prst="rect">
            <a:avLst/>
          </a:prstGeom>
        </p:spPr>
      </p:pic>
      <p:pic>
        <p:nvPicPr>
          <p:cNvPr id="4" name="Picture 3"/>
          <p:cNvPicPr>
            <a:picLocks noChangeAspect="1"/>
          </p:cNvPicPr>
          <p:nvPr/>
        </p:nvPicPr>
        <p:blipFill>
          <a:blip r:embed="rId3"/>
          <a:stretch>
            <a:fillRect/>
          </a:stretch>
        </p:blipFill>
        <p:spPr>
          <a:xfrm>
            <a:off x="557104" y="2830769"/>
            <a:ext cx="8415555" cy="1848879"/>
          </a:xfrm>
          <a:prstGeom prst="rect">
            <a:avLst/>
          </a:prstGeom>
        </p:spPr>
      </p:pic>
      <p:pic>
        <p:nvPicPr>
          <p:cNvPr id="9" name="Google Shape;892;p83"/>
          <p:cNvPicPr preferRelativeResize="0"/>
          <p:nvPr/>
        </p:nvPicPr>
        <p:blipFill rotWithShape="1">
          <a:blip r:embed="rId4">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RIP-Advantages and Disadvantages </a:t>
            </a:r>
            <a:endParaRPr lang="en-GB" sz="2800" b="1" dirty="0">
              <a:solidFill>
                <a:srgbClr val="00206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10916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15</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Message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411328" y="686457"/>
            <a:ext cx="8632370" cy="2477601"/>
          </a:xfrm>
          <a:prstGeom prst="rect">
            <a:avLst/>
          </a:prstGeom>
          <a:solidFill>
            <a:schemeClr val="accent4">
              <a:lumMod val="20000"/>
              <a:lumOff val="80000"/>
            </a:schemeClr>
          </a:solidFill>
        </p:spPr>
        <p:txBody>
          <a:bodyPr wrap="square">
            <a:spAutoFit/>
          </a:bodyPr>
          <a:lstStyle/>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message switching, the whole message is treated as a data unit and is switching / transferred in its entirety</a:t>
            </a:r>
            <a:r>
              <a:rPr lang="en-US" sz="2000" dirty="0" smtClean="0">
                <a:latin typeface="Times New Roman" panose="02020603050405020304" pitchFamily="18" charset="0"/>
                <a:cs typeface="Times New Roman" panose="02020603050405020304" pitchFamily="18" charset="0"/>
              </a:rPr>
              <a:t>. </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switch </a:t>
            </a:r>
            <a:r>
              <a:rPr lang="en-US" sz="2000" dirty="0" smtClean="0">
                <a:latin typeface="Times New Roman" panose="02020603050405020304" pitchFamily="18" charset="0"/>
                <a:cs typeface="Times New Roman" panose="02020603050405020304" pitchFamily="18" charset="0"/>
              </a:rPr>
              <a:t>first </a:t>
            </a:r>
            <a:r>
              <a:rPr lang="en-US" sz="2000" dirty="0">
                <a:latin typeface="Times New Roman" panose="02020603050405020304" pitchFamily="18" charset="0"/>
                <a:cs typeface="Times New Roman" panose="02020603050405020304" pitchFamily="18" charset="0"/>
              </a:rPr>
              <a:t>receives the whole message and buffers it until there are resources available to transfer it to the next hop. </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is no establishment of a dedicated path between the sender and receiver.</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the next hop is not having enough resource to accommodate large size message, the message is stored and switch waits</a:t>
            </a:r>
            <a:r>
              <a:rPr lang="en-US" sz="2000" dirty="0" smtClean="0">
                <a:latin typeface="Times New Roman" panose="02020603050405020304" pitchFamily="18" charset="0"/>
                <a:cs typeface="Times New Roman" panose="02020603050405020304" pitchFamily="18" charset="0"/>
              </a:rPr>
              <a:t>.</a:t>
            </a:r>
          </a:p>
        </p:txBody>
      </p:sp>
      <p:pic>
        <p:nvPicPr>
          <p:cNvPr id="10" name="Picture 9"/>
          <p:cNvPicPr>
            <a:picLocks noChangeAspect="1"/>
          </p:cNvPicPr>
          <p:nvPr/>
        </p:nvPicPr>
        <p:blipFill>
          <a:blip r:embed="rId4"/>
          <a:stretch>
            <a:fillRect/>
          </a:stretch>
        </p:blipFill>
        <p:spPr>
          <a:xfrm>
            <a:off x="1406623" y="3164058"/>
            <a:ext cx="6171867" cy="1789907"/>
          </a:xfrm>
          <a:prstGeom prst="rect">
            <a:avLst/>
          </a:prstGeom>
        </p:spPr>
      </p:pic>
    </p:spTree>
    <p:extLst>
      <p:ext uri="{BB962C8B-B14F-4D97-AF65-F5344CB8AC3E}">
        <p14:creationId xmlns:p14="http://schemas.microsoft.com/office/powerpoint/2010/main" val="3903777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150</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routing</a:t>
            </a:r>
            <a:endParaRPr lang="en-GB" sz="2800" b="1" dirty="0">
              <a:solidFill>
                <a:srgbClr val="002060"/>
              </a:solidFill>
              <a:latin typeface="Times New Roman"/>
              <a:ea typeface="Times New Roman"/>
              <a:cs typeface="Times New Roman"/>
              <a:sym typeface="Times New Roman"/>
            </a:endParaRPr>
          </a:p>
        </p:txBody>
      </p:sp>
      <p:sp>
        <p:nvSpPr>
          <p:cNvPr id="5" name="Rectangle 4"/>
          <p:cNvSpPr/>
          <p:nvPr/>
        </p:nvSpPr>
        <p:spPr>
          <a:xfrm>
            <a:off x="404700" y="763351"/>
            <a:ext cx="8086157" cy="1323439"/>
          </a:xfrm>
          <a:prstGeom prst="rect">
            <a:avLst/>
          </a:prstGeom>
          <a:solidFill>
            <a:schemeClr val="accent2">
              <a:lumMod val="20000"/>
              <a:lumOff val="80000"/>
            </a:schemeClr>
          </a:solidFill>
        </p:spPr>
        <p:txBody>
          <a:bodyPr wrap="square">
            <a:spAutoFit/>
          </a:bodyPr>
          <a:lstStyle/>
          <a:p>
            <a:r>
              <a:rPr lang="en-US" sz="2000" dirty="0">
                <a:latin typeface="Times New Roman" panose="02020603050405020304" pitchFamily="18" charset="0"/>
                <a:cs typeface="Times New Roman" panose="02020603050405020304" pitchFamily="18" charset="0"/>
              </a:rPr>
              <a:t>These protocols know more about Internetwork than any other distance vector routing protocol.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are also known as SPF (Shortest Path First) protocol. OSPF is an example of link-state routing protocol. </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404702" y="2117230"/>
            <a:ext cx="8086156" cy="2923877"/>
          </a:xfrm>
          <a:prstGeom prst="rect">
            <a:avLst/>
          </a:prstGeom>
          <a:solidFill>
            <a:schemeClr val="accent6">
              <a:lumMod val="20000"/>
              <a:lumOff val="80000"/>
            </a:schemeClr>
          </a:solidFill>
        </p:spPr>
        <p:txBody>
          <a:bodyPr wrap="square">
            <a:spAutoFit/>
          </a:bodyPr>
          <a:lstStyle/>
          <a:p>
            <a:r>
              <a:rPr lang="en-US" sz="2000" b="1" dirty="0" smtClean="0">
                <a:latin typeface="Times New Roman" panose="02020603050405020304" pitchFamily="18" charset="0"/>
                <a:cs typeface="Times New Roman" panose="02020603050405020304" pitchFamily="18" charset="0"/>
              </a:rPr>
              <a:t>Features</a:t>
            </a: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Hello </a:t>
            </a:r>
            <a:r>
              <a:rPr lang="en-US" sz="2000" dirty="0">
                <a:latin typeface="Times New Roman" panose="02020603050405020304" pitchFamily="18" charset="0"/>
                <a:cs typeface="Times New Roman" panose="02020603050405020304" pitchFamily="18" charset="0"/>
              </a:rPr>
              <a:t>messages, also known as keep-alive messages are used for neighbor discovery and recovery.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Concept of triggered updates is used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updates are triggered only when there is a topology change.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Only that many updates are exchanged which is requested by the neighbor router</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Link state protocols send information about directly connected links to all the routers in the network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98393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151</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routing</a:t>
            </a:r>
            <a:endParaRPr lang="en-GB"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580430" y="883444"/>
            <a:ext cx="7934920" cy="317009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Link state routing protocol maintains three tables namely: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Neighbor table- </a:t>
            </a:r>
            <a:r>
              <a:rPr lang="en-US" sz="2000" dirty="0">
                <a:latin typeface="Times New Roman" panose="02020603050405020304" pitchFamily="18" charset="0"/>
                <a:cs typeface="Times New Roman" panose="02020603050405020304" pitchFamily="18" charset="0"/>
              </a:rPr>
              <a:t>the table which contains information about the neighbors of the router only,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to which adjacency has been formed. </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Topology table- </a:t>
            </a:r>
            <a:r>
              <a:rPr lang="en-US" sz="2000" dirty="0">
                <a:latin typeface="Times New Roman" panose="02020603050405020304" pitchFamily="18" charset="0"/>
                <a:cs typeface="Times New Roman" panose="02020603050405020304" pitchFamily="18" charset="0"/>
              </a:rPr>
              <a:t>This table contains information about the whole topology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contains both best and backup routes to a particular advertised networks. </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Routing table- </a:t>
            </a:r>
            <a:r>
              <a:rPr lang="en-US" sz="2000" dirty="0">
                <a:latin typeface="Times New Roman" panose="02020603050405020304" pitchFamily="18" charset="0"/>
                <a:cs typeface="Times New Roman" panose="02020603050405020304" pitchFamily="18" charset="0"/>
              </a:rPr>
              <a:t>This table contains all the best routes to the advertised network.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4134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152</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routing</a:t>
            </a:r>
            <a:endParaRPr lang="en-GB"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580430" y="883444"/>
            <a:ext cx="7934920" cy="2677656"/>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Link state routing has a different philosophy from that of</a:t>
            </a:r>
          </a:p>
          <a:p>
            <a:r>
              <a:rPr lang="en-US" sz="2400" dirty="0">
                <a:latin typeface="Times New Roman" panose="02020603050405020304" pitchFamily="18" charset="0"/>
                <a:cs typeface="Times New Roman" panose="02020603050405020304" pitchFamily="18" charset="0"/>
              </a:rPr>
              <a:t>distance vector routing.</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link state routing, if each node in the domain has the</a:t>
            </a:r>
          </a:p>
          <a:p>
            <a:r>
              <a:rPr lang="en-US" sz="2400" dirty="0">
                <a:latin typeface="Times New Roman" panose="02020603050405020304" pitchFamily="18" charset="0"/>
                <a:cs typeface="Times New Roman" panose="02020603050405020304" pitchFamily="18" charset="0"/>
              </a:rPr>
              <a:t>entire topology of the domain—the list of nodes and links,</a:t>
            </a:r>
          </a:p>
          <a:p>
            <a:r>
              <a:rPr lang="en-US" sz="2400" dirty="0">
                <a:latin typeface="Times New Roman" panose="02020603050405020304" pitchFamily="18" charset="0"/>
                <a:cs typeface="Times New Roman" panose="02020603050405020304" pitchFamily="18" charset="0"/>
              </a:rPr>
              <a:t>how they are connected including the type, cost (metric),</a:t>
            </a:r>
          </a:p>
          <a:p>
            <a:r>
              <a:rPr lang="en-US" sz="2400" dirty="0">
                <a:latin typeface="Times New Roman" panose="02020603050405020304" pitchFamily="18" charset="0"/>
                <a:cs typeface="Times New Roman" panose="02020603050405020304" pitchFamily="18" charset="0"/>
              </a:rPr>
              <a:t>and the condition of the links (up or down)—the node can</a:t>
            </a:r>
          </a:p>
          <a:p>
            <a:r>
              <a:rPr lang="en-US" sz="2400" dirty="0">
                <a:latin typeface="Times New Roman" panose="02020603050405020304" pitchFamily="18" charset="0"/>
                <a:cs typeface="Times New Roman" panose="02020603050405020304" pitchFamily="18" charset="0"/>
              </a:rPr>
              <a:t>use the </a:t>
            </a:r>
            <a:r>
              <a:rPr lang="en-US" sz="2400" dirty="0" err="1">
                <a:latin typeface="Times New Roman" panose="02020603050405020304" pitchFamily="18" charset="0"/>
                <a:cs typeface="Times New Roman" panose="02020603050405020304" pitchFamily="18" charset="0"/>
              </a:rPr>
              <a:t>Dijkstra</a:t>
            </a:r>
            <a:r>
              <a:rPr lang="en-US" sz="2400" dirty="0">
                <a:latin typeface="Times New Roman" panose="02020603050405020304" pitchFamily="18" charset="0"/>
                <a:cs typeface="Times New Roman" panose="02020603050405020304" pitchFamily="18" charset="0"/>
              </a:rPr>
              <a:t> algorithm to build a routing table.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0955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153</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knowledge</a:t>
            </a:r>
            <a:endParaRPr lang="en-GB" sz="2800" b="1" dirty="0">
              <a:solidFill>
                <a:srgbClr val="002060"/>
              </a:solidFill>
              <a:latin typeface="Times New Roman"/>
              <a:ea typeface="Times New Roman"/>
              <a:cs typeface="Times New Roman"/>
              <a:sym typeface="Times New Roman"/>
            </a:endParaRPr>
          </a:p>
        </p:txBody>
      </p:sp>
      <p:pic>
        <p:nvPicPr>
          <p:cNvPr id="4" name="Picture 3"/>
          <p:cNvPicPr>
            <a:picLocks noChangeAspect="1"/>
          </p:cNvPicPr>
          <p:nvPr/>
        </p:nvPicPr>
        <p:blipFill>
          <a:blip r:embed="rId3"/>
          <a:stretch>
            <a:fillRect/>
          </a:stretch>
        </p:blipFill>
        <p:spPr>
          <a:xfrm>
            <a:off x="185737" y="633412"/>
            <a:ext cx="8772525" cy="3876675"/>
          </a:xfrm>
          <a:prstGeom prst="rect">
            <a:avLst/>
          </a:prstGeom>
        </p:spPr>
      </p:pic>
    </p:spTree>
    <p:extLst>
      <p:ext uri="{BB962C8B-B14F-4D97-AF65-F5344CB8AC3E}">
        <p14:creationId xmlns:p14="http://schemas.microsoft.com/office/powerpoint/2010/main" val="320272307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332073"/>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dirty="0"/>
              <a:t>Building Routing Tables</a:t>
            </a:r>
            <a:endParaRPr lang="en-GB"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1161170" y="1328315"/>
            <a:ext cx="7469578" cy="2677656"/>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Creation of the states of the links by </a:t>
            </a:r>
            <a:r>
              <a:rPr lang="en-US" sz="2400" dirty="0" smtClean="0">
                <a:latin typeface="Times New Roman" panose="02020603050405020304" pitchFamily="18" charset="0"/>
                <a:cs typeface="Times New Roman" panose="02020603050405020304" pitchFamily="18" charset="0"/>
              </a:rPr>
              <a:t>each node</a:t>
            </a:r>
            <a:r>
              <a:rPr lang="en-US" sz="2400" dirty="0">
                <a:latin typeface="Times New Roman" panose="02020603050405020304" pitchFamily="18" charset="0"/>
                <a:cs typeface="Times New Roman" panose="02020603050405020304" pitchFamily="18" charset="0"/>
              </a:rPr>
              <a:t>, called the link state packets (LSP)</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Dissemination </a:t>
            </a:r>
            <a:r>
              <a:rPr lang="en-US" sz="2400" dirty="0">
                <a:latin typeface="Times New Roman" panose="02020603050405020304" pitchFamily="18" charset="0"/>
                <a:cs typeface="Times New Roman" panose="02020603050405020304" pitchFamily="18" charset="0"/>
              </a:rPr>
              <a:t>of LSPs to every </a:t>
            </a:r>
            <a:r>
              <a:rPr lang="en-US" sz="2400" dirty="0" smtClean="0">
                <a:latin typeface="Times New Roman" panose="02020603050405020304" pitchFamily="18" charset="0"/>
                <a:cs typeface="Times New Roman" panose="02020603050405020304" pitchFamily="18" charset="0"/>
              </a:rPr>
              <a:t>other routers</a:t>
            </a:r>
            <a:r>
              <a:rPr lang="en-US" sz="2400" dirty="0">
                <a:latin typeface="Times New Roman" panose="02020603050405020304" pitchFamily="18" charset="0"/>
                <a:cs typeface="Times New Roman" panose="02020603050405020304" pitchFamily="18" charset="0"/>
              </a:rPr>
              <a:t>, called flooding (efficiently)</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Formation </a:t>
            </a:r>
            <a:r>
              <a:rPr lang="en-US" sz="2400" dirty="0">
                <a:latin typeface="Times New Roman" panose="02020603050405020304" pitchFamily="18" charset="0"/>
                <a:cs typeface="Times New Roman" panose="02020603050405020304" pitchFamily="18" charset="0"/>
              </a:rPr>
              <a:t>of a shortest path tree for </a:t>
            </a:r>
            <a:r>
              <a:rPr lang="en-US" sz="2400" dirty="0" smtClean="0">
                <a:latin typeface="Times New Roman" panose="02020603050405020304" pitchFamily="18" charset="0"/>
                <a:cs typeface="Times New Roman" panose="02020603050405020304" pitchFamily="18" charset="0"/>
              </a:rPr>
              <a:t>each node</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Calculation </a:t>
            </a:r>
            <a:r>
              <a:rPr lang="en-US" sz="2400" dirty="0">
                <a:latin typeface="Times New Roman" panose="02020603050405020304" pitchFamily="18" charset="0"/>
                <a:cs typeface="Times New Roman" panose="02020603050405020304" pitchFamily="18" charset="0"/>
              </a:rPr>
              <a:t>of a routing table based on </a:t>
            </a:r>
            <a:r>
              <a:rPr lang="en-US" sz="2400" dirty="0" smtClean="0">
                <a:latin typeface="Times New Roman" panose="02020603050405020304" pitchFamily="18" charset="0"/>
                <a:cs typeface="Times New Roman" panose="02020603050405020304" pitchFamily="18" charset="0"/>
              </a:rPr>
              <a:t>the shortest </a:t>
            </a:r>
            <a:r>
              <a:rPr lang="en-US" sz="2400" dirty="0">
                <a:latin typeface="Times New Roman" panose="02020603050405020304" pitchFamily="18" charset="0"/>
                <a:cs typeface="Times New Roman" panose="02020603050405020304" pitchFamily="18" charset="0"/>
              </a:rPr>
              <a:t>path tree</a:t>
            </a:r>
          </a:p>
        </p:txBody>
      </p:sp>
    </p:spTree>
    <p:extLst>
      <p:ext uri="{BB962C8B-B14F-4D97-AF65-F5344CB8AC3E}">
        <p14:creationId xmlns:p14="http://schemas.microsoft.com/office/powerpoint/2010/main" val="11221568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155</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366592"/>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dirty="0"/>
              <a:t>Creation of LSP</a:t>
            </a:r>
            <a:endParaRPr lang="en-GB" sz="2800" b="1" dirty="0">
              <a:solidFill>
                <a:srgbClr val="002060"/>
              </a:solidFill>
              <a:latin typeface="Times New Roman"/>
              <a:ea typeface="Times New Roman"/>
              <a:cs typeface="Times New Roman"/>
              <a:sym typeface="Times New Roman"/>
            </a:endParaRPr>
          </a:p>
        </p:txBody>
      </p:sp>
      <p:sp>
        <p:nvSpPr>
          <p:cNvPr id="5" name="Rectangle 4"/>
          <p:cNvSpPr/>
          <p:nvPr/>
        </p:nvSpPr>
        <p:spPr>
          <a:xfrm>
            <a:off x="902525" y="988516"/>
            <a:ext cx="7730836" cy="2677656"/>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LSP data: E.g. the node ID, the list of links, </a:t>
            </a:r>
            <a:r>
              <a:rPr lang="en-US" sz="2400" dirty="0" smtClean="0">
                <a:latin typeface="Times New Roman" panose="02020603050405020304" pitchFamily="18" charset="0"/>
                <a:cs typeface="Times New Roman" panose="02020603050405020304" pitchFamily="18" charset="0"/>
              </a:rPr>
              <a:t>a sequence </a:t>
            </a:r>
            <a:r>
              <a:rPr lang="en-US" sz="2400" dirty="0">
                <a:latin typeface="Times New Roman" panose="02020603050405020304" pitchFamily="18" charset="0"/>
                <a:cs typeface="Times New Roman" panose="02020603050405020304" pitchFamily="18" charset="0"/>
              </a:rPr>
              <a:t>number, and age.</a:t>
            </a:r>
          </a:p>
          <a:p>
            <a:r>
              <a:rPr lang="en-US" sz="2400" dirty="0">
                <a:latin typeface="Times New Roman" panose="02020603050405020304" pitchFamily="18" charset="0"/>
                <a:cs typeface="Times New Roman" panose="02020603050405020304" pitchFamily="18" charset="0"/>
              </a:rPr>
              <a:t>• LSP Generation</a:t>
            </a:r>
          </a:p>
          <a:p>
            <a:r>
              <a:rPr lang="en-US" sz="2400" dirty="0">
                <a:latin typeface="Times New Roman" panose="02020603050405020304" pitchFamily="18" charset="0"/>
                <a:cs typeface="Times New Roman" panose="02020603050405020304" pitchFamily="18" charset="0"/>
              </a:rPr>
              <a:t>– When there is a change in the topology </a:t>
            </a:r>
            <a:r>
              <a:rPr lang="en-US" sz="2400" dirty="0" smtClean="0">
                <a:latin typeface="Times New Roman" panose="02020603050405020304" pitchFamily="18" charset="0"/>
                <a:cs typeface="Times New Roman" panose="02020603050405020304" pitchFamily="18" charset="0"/>
              </a:rPr>
              <a:t>of the </a:t>
            </a:r>
            <a:r>
              <a:rPr lang="en-US" sz="2400" dirty="0">
                <a:latin typeface="Times New Roman" panose="02020603050405020304" pitchFamily="18" charset="0"/>
                <a:cs typeface="Times New Roman" panose="02020603050405020304" pitchFamily="18" charset="0"/>
              </a:rPr>
              <a:t>domain</a:t>
            </a:r>
          </a:p>
          <a:p>
            <a:r>
              <a:rPr lang="en-US" sz="2400" dirty="0">
                <a:latin typeface="Times New Roman" panose="02020603050405020304" pitchFamily="18" charset="0"/>
                <a:cs typeface="Times New Roman" panose="02020603050405020304" pitchFamily="18" charset="0"/>
              </a:rPr>
              <a:t>– On a periodic basis</a:t>
            </a:r>
          </a:p>
          <a:p>
            <a:r>
              <a:rPr lang="en-US" sz="2400" dirty="0">
                <a:latin typeface="Times New Roman" panose="02020603050405020304" pitchFamily="18" charset="0"/>
                <a:cs typeface="Times New Roman" panose="02020603050405020304" pitchFamily="18" charset="0"/>
              </a:rPr>
              <a:t>• There is no actual need for this type of LSP</a:t>
            </a:r>
            <a:r>
              <a:rPr lang="en-US" sz="2400" dirty="0" smtClean="0">
                <a:latin typeface="Times New Roman" panose="02020603050405020304" pitchFamily="18" charset="0"/>
                <a:cs typeface="Times New Roman" panose="02020603050405020304" pitchFamily="18" charset="0"/>
              </a:rPr>
              <a:t>, normally </a:t>
            </a:r>
            <a:r>
              <a:rPr lang="en-US" sz="2400" dirty="0">
                <a:latin typeface="Times New Roman" panose="02020603050405020304" pitchFamily="18" charset="0"/>
                <a:cs typeface="Times New Roman" panose="02020603050405020304" pitchFamily="18" charset="0"/>
              </a:rPr>
              <a:t>60 minutes or 2 hours</a:t>
            </a:r>
          </a:p>
        </p:txBody>
      </p:sp>
    </p:spTree>
    <p:extLst>
      <p:ext uri="{BB962C8B-B14F-4D97-AF65-F5344CB8AC3E}">
        <p14:creationId xmlns:p14="http://schemas.microsoft.com/office/powerpoint/2010/main" val="954638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156</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366592"/>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dirty="0" err="1" smtClean="0"/>
              <a:t>Dijkstra</a:t>
            </a:r>
            <a:r>
              <a:rPr lang="en-US" sz="2800" dirty="0" smtClean="0"/>
              <a:t> Algorithm</a:t>
            </a:r>
            <a:endParaRPr lang="en-GB" sz="2800" b="1" dirty="0">
              <a:solidFill>
                <a:srgbClr val="002060"/>
              </a:solidFill>
              <a:latin typeface="Times New Roman"/>
              <a:ea typeface="Times New Roman"/>
              <a:cs typeface="Times New Roman"/>
              <a:sym typeface="Times New Roman"/>
            </a:endParaRPr>
          </a:p>
        </p:txBody>
      </p:sp>
      <p:pic>
        <p:nvPicPr>
          <p:cNvPr id="3" name="Picture 2"/>
          <p:cNvPicPr>
            <a:picLocks noChangeAspect="1"/>
          </p:cNvPicPr>
          <p:nvPr/>
        </p:nvPicPr>
        <p:blipFill>
          <a:blip r:embed="rId3"/>
          <a:stretch>
            <a:fillRect/>
          </a:stretch>
        </p:blipFill>
        <p:spPr>
          <a:xfrm>
            <a:off x="1943099" y="1020702"/>
            <a:ext cx="5562105" cy="3768528"/>
          </a:xfrm>
          <a:prstGeom prst="rect">
            <a:avLst/>
          </a:prstGeom>
        </p:spPr>
      </p:pic>
    </p:spTree>
    <p:extLst>
      <p:ext uri="{BB962C8B-B14F-4D97-AF65-F5344CB8AC3E}">
        <p14:creationId xmlns:p14="http://schemas.microsoft.com/office/powerpoint/2010/main" val="354602365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366592"/>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dirty="0"/>
              <a:t>Example of formation of shortest path tree</a:t>
            </a:r>
            <a:endParaRPr lang="en-GB" sz="2800" b="1" dirty="0">
              <a:solidFill>
                <a:srgbClr val="002060"/>
              </a:solidFill>
              <a:latin typeface="Times New Roman"/>
              <a:ea typeface="Times New Roman"/>
              <a:cs typeface="Times New Roman"/>
              <a:sym typeface="Times New Roman"/>
            </a:endParaRPr>
          </a:p>
        </p:txBody>
      </p:sp>
      <p:pic>
        <p:nvPicPr>
          <p:cNvPr id="5" name="Picture 4"/>
          <p:cNvPicPr>
            <a:picLocks noChangeAspect="1"/>
          </p:cNvPicPr>
          <p:nvPr/>
        </p:nvPicPr>
        <p:blipFill>
          <a:blip r:embed="rId3"/>
          <a:stretch>
            <a:fillRect/>
          </a:stretch>
        </p:blipFill>
        <p:spPr>
          <a:xfrm>
            <a:off x="1847959" y="951948"/>
            <a:ext cx="6096000" cy="3829050"/>
          </a:xfrm>
          <a:prstGeom prst="rect">
            <a:avLst/>
          </a:prstGeom>
        </p:spPr>
      </p:pic>
    </p:spTree>
    <p:extLst>
      <p:ext uri="{BB962C8B-B14F-4D97-AF65-F5344CB8AC3E}">
        <p14:creationId xmlns:p14="http://schemas.microsoft.com/office/powerpoint/2010/main" val="10988192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158</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routing</a:t>
            </a:r>
            <a:endParaRPr lang="en-GB"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580430" y="665382"/>
            <a:ext cx="7934920" cy="3785652"/>
          </a:xfrm>
          <a:prstGeom prst="rect">
            <a:avLst/>
          </a:prstGeom>
        </p:spPr>
        <p:txBody>
          <a:bodyPr wrap="square">
            <a:spAutoFit/>
          </a:bodyPr>
          <a:lstStyle/>
          <a:p>
            <a:pPr fontAlgn="base"/>
            <a:r>
              <a:rPr lang="en-US" sz="2000" b="1" dirty="0"/>
              <a:t>Advantages –</a:t>
            </a:r>
            <a:r>
              <a:rPr lang="en-US" sz="2000" dirty="0"/>
              <a:t> </a:t>
            </a:r>
            <a:endParaRPr lang="en-US" sz="2000" dirty="0" smtClean="0"/>
          </a:p>
          <a:p>
            <a:pPr marL="360000" indent="-342900" fontAlgn="base">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it maintains separate tables for both the best route and the backup routes ( whole topology) therefore it has more knowledge of the internetwork than any other distance vector routing protocol. </a:t>
            </a:r>
            <a:endParaRPr lang="en-US" sz="2000" dirty="0" smtClean="0">
              <a:latin typeface="Times New Roman" panose="02020603050405020304" pitchFamily="18" charset="0"/>
              <a:cs typeface="Times New Roman" panose="02020603050405020304" pitchFamily="18" charset="0"/>
            </a:endParaRPr>
          </a:p>
          <a:p>
            <a:pPr marL="360000" indent="-342900" fontAlgn="base">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Concept </a:t>
            </a:r>
            <a:r>
              <a:rPr lang="en-US" sz="2000" dirty="0">
                <a:latin typeface="Times New Roman" panose="02020603050405020304" pitchFamily="18" charset="0"/>
                <a:cs typeface="Times New Roman" panose="02020603050405020304" pitchFamily="18" charset="0"/>
              </a:rPr>
              <a:t>of triggered updates is used therefore no more unnecessary bandwidth consumption is seen like in distance vector routing protocol. </a:t>
            </a:r>
            <a:endParaRPr lang="en-US" sz="2000" dirty="0" smtClean="0">
              <a:latin typeface="Times New Roman" panose="02020603050405020304" pitchFamily="18" charset="0"/>
              <a:cs typeface="Times New Roman" panose="02020603050405020304" pitchFamily="18" charset="0"/>
            </a:endParaRPr>
          </a:p>
          <a:p>
            <a:pPr marL="360000" indent="-342900" fontAlgn="base">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Partial </a:t>
            </a:r>
            <a:r>
              <a:rPr lang="en-US" sz="2000" dirty="0">
                <a:latin typeface="Times New Roman" panose="02020603050405020304" pitchFamily="18" charset="0"/>
                <a:cs typeface="Times New Roman" panose="02020603050405020304" pitchFamily="18" charset="0"/>
              </a:rPr>
              <a:t>updates are triggered when there is a topology change, not a full update like distance vector routing protocol where the whole routing table is exchanged. </a:t>
            </a:r>
            <a:endParaRPr lang="en-US" sz="2000" dirty="0" smtClean="0">
              <a:latin typeface="Times New Roman" panose="02020603050405020304" pitchFamily="18" charset="0"/>
              <a:cs typeface="Times New Roman" panose="02020603050405020304" pitchFamily="18" charset="0"/>
            </a:endParaRPr>
          </a:p>
          <a:p>
            <a:pPr marL="360000" indent="-342900" fontAlgn="base">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Link state routing protocols are widely used in large networks due to their fast convergence and high reliability</a:t>
            </a:r>
          </a:p>
        </p:txBody>
      </p:sp>
    </p:spTree>
    <p:extLst>
      <p:ext uri="{BB962C8B-B14F-4D97-AF65-F5344CB8AC3E}">
        <p14:creationId xmlns:p14="http://schemas.microsoft.com/office/powerpoint/2010/main" val="407556771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159</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Link State routing</a:t>
            </a:r>
            <a:endParaRPr lang="en-GB"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580430" y="665382"/>
            <a:ext cx="7934920" cy="3323987"/>
          </a:xfrm>
          <a:prstGeom prst="rect">
            <a:avLst/>
          </a:prstGeom>
        </p:spPr>
        <p:txBody>
          <a:bodyPr wrap="square">
            <a:spAutoFit/>
          </a:bodyPr>
          <a:lstStyle/>
          <a:p>
            <a:pPr fontAlgn="base"/>
            <a:r>
              <a:rPr lang="en-US" sz="2000" b="1" dirty="0" smtClean="0"/>
              <a:t>Disadvantages </a:t>
            </a:r>
            <a:r>
              <a:rPr lang="en-US" sz="2000" b="1" dirty="0"/>
              <a:t>–</a:t>
            </a:r>
            <a:r>
              <a:rPr lang="en-US" sz="2000" dirty="0"/>
              <a:t> </a:t>
            </a:r>
            <a:endParaRPr lang="en-US" sz="2000" dirty="0" smtClean="0"/>
          </a:p>
          <a:p>
            <a:pPr marL="342900" indent="-342900" fontAlgn="base">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disadvantage of a link state routing protocol is that it does not scale well as more routers are added to the routing domain. </a:t>
            </a:r>
            <a:endParaRPr lang="en-US" sz="2000" dirty="0" smtClean="0">
              <a:latin typeface="Times New Roman" panose="02020603050405020304" pitchFamily="18" charset="0"/>
              <a:cs typeface="Times New Roman" panose="02020603050405020304" pitchFamily="18" charset="0"/>
            </a:endParaRPr>
          </a:p>
          <a:p>
            <a:pPr marL="342900" indent="-342900" fontAlgn="base">
              <a:spcBef>
                <a:spcPts val="12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Increasing </a:t>
            </a:r>
            <a:r>
              <a:rPr lang="en-US" sz="2000" dirty="0">
                <a:latin typeface="Times New Roman" panose="02020603050405020304" pitchFamily="18" charset="0"/>
                <a:cs typeface="Times New Roman" panose="02020603050405020304" pitchFamily="18" charset="0"/>
              </a:rPr>
              <a:t>the number of routers increases the size and frequency of the topology updates, and also the length of time it takes to calculate end-to-end routes. </a:t>
            </a:r>
            <a:endParaRPr lang="en-US" sz="2000" dirty="0" smtClean="0">
              <a:latin typeface="Times New Roman" panose="02020603050405020304" pitchFamily="18" charset="0"/>
              <a:cs typeface="Times New Roman" panose="02020603050405020304" pitchFamily="18" charset="0"/>
            </a:endParaRPr>
          </a:p>
          <a:p>
            <a:pPr marL="342900" indent="-342900" fontAlgn="base">
              <a:spcBef>
                <a:spcPts val="12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lack of scalability means that a link state routing protocol is unsuitable for routing across the Internet at large, which is the reason why IGPs only route traffic within a single AS.</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931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Message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639320" y="659546"/>
            <a:ext cx="8352279" cy="1785104"/>
          </a:xfrm>
          <a:prstGeom prst="rect">
            <a:avLst/>
          </a:prstGeom>
          <a:solidFill>
            <a:schemeClr val="accent4">
              <a:lumMod val="20000"/>
              <a:lumOff val="80000"/>
            </a:schemeClr>
          </a:solidFill>
        </p:spPr>
        <p:txBody>
          <a:bodyPr wrap="square">
            <a:spAutoFit/>
          </a:bodyPr>
          <a:lstStyle/>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destination address is appended to the message. </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is a dynamic </a:t>
            </a:r>
            <a:r>
              <a:rPr lang="en-US" sz="2000" dirty="0">
                <a:latin typeface="Times New Roman" panose="02020603050405020304" pitchFamily="18" charset="0"/>
                <a:cs typeface="Times New Roman" panose="02020603050405020304" pitchFamily="18" charset="0"/>
              </a:rPr>
              <a:t>routing as the message is routed through the intermediate nodes based on the information available in the message.</a:t>
            </a:r>
            <a:endParaRPr lang="en-IN" sz="1800" dirty="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and every node stores the entire message and then forward it to the next node. This type of network is known as </a:t>
            </a:r>
            <a:r>
              <a:rPr lang="en-US" sz="2000" b="1" dirty="0">
                <a:latin typeface="Times New Roman" panose="02020603050405020304" pitchFamily="18" charset="0"/>
                <a:cs typeface="Times New Roman" panose="02020603050405020304" pitchFamily="18" charset="0"/>
              </a:rPr>
              <a:t>store and forward network</a:t>
            </a:r>
            <a:r>
              <a:rPr lang="en-US" sz="2000" b="1"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780836" y="2632642"/>
            <a:ext cx="7113815" cy="2134621"/>
          </a:xfrm>
          <a:prstGeom prst="rect">
            <a:avLst/>
          </a:prstGeom>
        </p:spPr>
      </p:pic>
    </p:spTree>
    <p:extLst>
      <p:ext uri="{BB962C8B-B14F-4D97-AF65-F5344CB8AC3E}">
        <p14:creationId xmlns:p14="http://schemas.microsoft.com/office/powerpoint/2010/main" val="425271034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160</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 sz="2800" b="1" dirty="0">
                <a:solidFill>
                  <a:srgbClr val="002060"/>
                </a:solidFill>
                <a:latin typeface="Times New Roman"/>
                <a:ea typeface="Times New Roman"/>
                <a:cs typeface="Times New Roman"/>
                <a:sym typeface="Times New Roman"/>
              </a:rPr>
              <a:t>Open Shortest Path First [</a:t>
            </a:r>
            <a:r>
              <a:rPr lang="en" sz="2800" b="1" dirty="0" smtClean="0">
                <a:solidFill>
                  <a:srgbClr val="002060"/>
                </a:solidFill>
                <a:latin typeface="Times New Roman"/>
                <a:ea typeface="Times New Roman"/>
                <a:cs typeface="Times New Roman"/>
                <a:sym typeface="Times New Roman"/>
              </a:rPr>
              <a:t>OSPF]</a:t>
            </a:r>
            <a:endParaRPr lang="en-GB" sz="2800" b="1" dirty="0">
              <a:solidFill>
                <a:srgbClr val="002060"/>
              </a:solidFill>
              <a:latin typeface="Times New Roman"/>
              <a:ea typeface="Times New Roman"/>
              <a:cs typeface="Times New Roman"/>
              <a:sym typeface="Times New Roman"/>
            </a:endParaRPr>
          </a:p>
        </p:txBody>
      </p:sp>
      <p:sp>
        <p:nvSpPr>
          <p:cNvPr id="4" name="Rectangle 3"/>
          <p:cNvSpPr/>
          <p:nvPr/>
        </p:nvSpPr>
        <p:spPr>
          <a:xfrm>
            <a:off x="819259" y="906923"/>
            <a:ext cx="7389500" cy="2769989"/>
          </a:xfrm>
          <a:prstGeom prst="rect">
            <a:avLst/>
          </a:prstGeom>
        </p:spPr>
        <p:txBody>
          <a:bodyPr wrap="square">
            <a:spAutoFit/>
          </a:bodyPr>
          <a:lstStyle/>
          <a:p>
            <a:pPr marL="285750" indent="-285750">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Open Shortest Path First (OSPF) protocol is a link-state IGP tailor-made for IP networks using the Shortest Path First (SPF) method</a:t>
            </a:r>
            <a:r>
              <a:rPr lang="en-US" sz="1800" dirty="0" smtClean="0">
                <a:latin typeface="Times New Roman" panose="02020603050405020304" pitchFamily="18" charset="0"/>
                <a:cs typeface="Times New Roman" panose="02020603050405020304" pitchFamily="18" charset="0"/>
              </a:rPr>
              <a:t>.</a:t>
            </a:r>
          </a:p>
          <a:p>
            <a:pPr marL="285750" indent="-285750">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OSPF </a:t>
            </a:r>
            <a:r>
              <a:rPr lang="en-US" sz="1800" dirty="0">
                <a:latin typeface="Times New Roman" panose="02020603050405020304" pitchFamily="18" charset="0"/>
                <a:cs typeface="Times New Roman" panose="02020603050405020304" pitchFamily="18" charset="0"/>
              </a:rPr>
              <a:t>routing </a:t>
            </a:r>
            <a:r>
              <a:rPr lang="en-US" sz="1800" dirty="0" smtClean="0">
                <a:latin typeface="Times New Roman" panose="02020603050405020304" pitchFamily="18" charset="0"/>
                <a:cs typeface="Times New Roman" panose="02020603050405020304" pitchFamily="18" charset="0"/>
              </a:rPr>
              <a:t>maintains </a:t>
            </a:r>
            <a:r>
              <a:rPr lang="en-US" sz="1800" dirty="0">
                <a:latin typeface="Times New Roman" panose="02020603050405020304" pitchFamily="18" charset="0"/>
                <a:cs typeface="Times New Roman" panose="02020603050405020304" pitchFamily="18" charset="0"/>
              </a:rPr>
              <a:t>databases detailing information about the surrounding topology of the network. </a:t>
            </a:r>
            <a:endParaRPr lang="en-US" sz="1800" dirty="0" smtClean="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also uses the </a:t>
            </a:r>
            <a:r>
              <a:rPr lang="en-US" sz="1800" dirty="0" err="1">
                <a:latin typeface="Times New Roman" panose="02020603050405020304" pitchFamily="18" charset="0"/>
                <a:cs typeface="Times New Roman" panose="02020603050405020304" pitchFamily="18" charset="0"/>
              </a:rPr>
              <a:t>Dijkstra</a:t>
            </a:r>
            <a:r>
              <a:rPr lang="en-US" sz="1800" dirty="0">
                <a:latin typeface="Times New Roman" panose="02020603050405020304" pitchFamily="18" charset="0"/>
                <a:cs typeface="Times New Roman" panose="02020603050405020304" pitchFamily="18" charset="0"/>
              </a:rPr>
              <a:t> algorithm (Shortest path algorithm) to recalculate network paths when its topology changes. </a:t>
            </a:r>
            <a:endParaRPr lang="en-US" sz="1800" dirty="0" smtClean="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Internally, </a:t>
            </a:r>
            <a:r>
              <a:rPr lang="en-US" sz="1800" dirty="0" smtClean="0">
                <a:latin typeface="Times New Roman" panose="02020603050405020304" pitchFamily="18" charset="0"/>
                <a:cs typeface="Times New Roman" panose="02020603050405020304" pitchFamily="18" charset="0"/>
              </a:rPr>
              <a:t>it maintains </a:t>
            </a:r>
            <a:r>
              <a:rPr lang="en-US" sz="1800" dirty="0">
                <a:latin typeface="Times New Roman" panose="02020603050405020304" pitchFamily="18" charset="0"/>
                <a:cs typeface="Times New Roman" panose="02020603050405020304" pitchFamily="18" charset="0"/>
              </a:rPr>
              <a:t>multiple databases with topology tables and information about its entire network. </a:t>
            </a:r>
            <a:endParaRPr lang="en-US"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97832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161</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 sz="2800" b="1" dirty="0">
                <a:solidFill>
                  <a:srgbClr val="002060"/>
                </a:solidFill>
                <a:latin typeface="Times New Roman"/>
                <a:ea typeface="Times New Roman"/>
                <a:cs typeface="Times New Roman"/>
                <a:sym typeface="Times New Roman"/>
              </a:rPr>
              <a:t>Open Shortest Path First [</a:t>
            </a:r>
            <a:r>
              <a:rPr lang="en" sz="2800" b="1" dirty="0" smtClean="0">
                <a:solidFill>
                  <a:srgbClr val="002060"/>
                </a:solidFill>
                <a:latin typeface="Times New Roman"/>
                <a:ea typeface="Times New Roman"/>
                <a:cs typeface="Times New Roman"/>
                <a:sym typeface="Times New Roman"/>
              </a:rPr>
              <a:t>OSPF]</a:t>
            </a:r>
            <a:endParaRPr lang="en-GB" sz="2800" b="1" dirty="0">
              <a:solidFill>
                <a:srgbClr val="002060"/>
              </a:solidFill>
              <a:latin typeface="Times New Roman"/>
              <a:ea typeface="Times New Roman"/>
              <a:cs typeface="Times New Roman"/>
              <a:sym typeface="Times New Roman"/>
            </a:endParaRPr>
          </a:p>
        </p:txBody>
      </p:sp>
      <p:sp>
        <p:nvSpPr>
          <p:cNvPr id="4" name="Rectangle 3"/>
          <p:cNvSpPr/>
          <p:nvPr/>
        </p:nvSpPr>
        <p:spPr>
          <a:xfrm>
            <a:off x="580430" y="665382"/>
            <a:ext cx="7787393" cy="4031873"/>
          </a:xfrm>
          <a:prstGeom prst="rect">
            <a:avLst/>
          </a:prstGeom>
        </p:spPr>
        <p:txBody>
          <a:bodyPr wrap="square">
            <a:spAutoFit/>
          </a:bodyPr>
          <a:lstStyle/>
          <a:p>
            <a:pPr marL="285750" indent="-285750">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OSPF router distributes information about its local state (usable interfaces and reachable neighbors, and the cost of using each interface) to other routers using a Link State Advertisement (LSA) message. </a:t>
            </a:r>
          </a:p>
          <a:p>
            <a:pPr marL="285750" indent="-285750">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advertisements, which are like reports, share detailed descriptions of the path's distance and how many resources it may require.</a:t>
            </a:r>
            <a:endParaRPr lang="en-US" sz="1800" dirty="0" smtClean="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router uses the received messages to build up an identical database that describes the topology of the AS.</a:t>
            </a:r>
          </a:p>
          <a:p>
            <a:pPr marL="285750" indent="-285750">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also uses authentication practices to ensure its data is secure throughout changes or network breaches making it more secure.</a:t>
            </a:r>
          </a:p>
          <a:p>
            <a:pPr marL="285750" indent="-285750">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provides a multi-level hierarchy (two-level for OSPF) called "area routing," so that information about the topology within a defined area of the AS is hidden from routers outside this area.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71031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4" name="Google Shape;1244;p11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162</a:t>
            </a:fld>
            <a:endParaRPr sz="900">
              <a:solidFill>
                <a:schemeClr val="dk1"/>
              </a:solidFill>
              <a:latin typeface="Times New Roman"/>
              <a:ea typeface="Times New Roman"/>
              <a:cs typeface="Times New Roman"/>
              <a:sym typeface="Times New Roman"/>
            </a:endParaRPr>
          </a:p>
        </p:txBody>
      </p:sp>
      <p:sp>
        <p:nvSpPr>
          <p:cNvPr id="1243" name="Google Shape;1243;p111"/>
          <p:cNvSpPr txBox="1">
            <a:spLocks noGrp="1"/>
          </p:cNvSpPr>
          <p:nvPr>
            <p:ph type="title" idx="4294967295"/>
          </p:nvPr>
        </p:nvSpPr>
        <p:spPr>
          <a:xfrm>
            <a:off x="800100" y="142232"/>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OSPF—An Interior </a:t>
            </a:r>
            <a:r>
              <a:rPr lang="en" sz="2800" b="1" dirty="0" smtClean="0">
                <a:solidFill>
                  <a:srgbClr val="002060"/>
                </a:solidFill>
                <a:latin typeface="Times New Roman"/>
                <a:ea typeface="Times New Roman"/>
                <a:cs typeface="Times New Roman"/>
                <a:sym typeface="Times New Roman"/>
              </a:rPr>
              <a:t>Gateway Routing </a:t>
            </a:r>
            <a:r>
              <a:rPr lang="en" sz="2800" b="1" dirty="0">
                <a:solidFill>
                  <a:srgbClr val="002060"/>
                </a:solidFill>
                <a:latin typeface="Times New Roman"/>
                <a:ea typeface="Times New Roman"/>
                <a:cs typeface="Times New Roman"/>
                <a:sym typeface="Times New Roman"/>
              </a:rPr>
              <a:t>Protocol </a:t>
            </a:r>
            <a:endParaRPr sz="2800" b="1" dirty="0">
              <a:solidFill>
                <a:srgbClr val="002060"/>
              </a:solidFill>
              <a:latin typeface="Times New Roman"/>
              <a:ea typeface="Times New Roman"/>
              <a:cs typeface="Times New Roman"/>
              <a:sym typeface="Times New Roman"/>
            </a:endParaRPr>
          </a:p>
        </p:txBody>
      </p:sp>
      <p:pic>
        <p:nvPicPr>
          <p:cNvPr id="1245" name="Google Shape;1245;p111"/>
          <p:cNvPicPr preferRelativeResize="0"/>
          <p:nvPr/>
        </p:nvPicPr>
        <p:blipFill rotWithShape="1">
          <a:blip r:embed="rId3">
            <a:alphaModFix/>
          </a:blip>
          <a:srcRect/>
          <a:stretch/>
        </p:blipFill>
        <p:spPr>
          <a:xfrm>
            <a:off x="41821" y="22527"/>
            <a:ext cx="758279" cy="709311"/>
          </a:xfrm>
          <a:prstGeom prst="rect">
            <a:avLst/>
          </a:prstGeom>
          <a:noFill/>
          <a:ln>
            <a:noFill/>
          </a:ln>
        </p:spPr>
      </p:pic>
      <p:pic>
        <p:nvPicPr>
          <p:cNvPr id="1248" name="Google Shape;1248;p111"/>
          <p:cNvPicPr preferRelativeResize="0"/>
          <p:nvPr/>
        </p:nvPicPr>
        <p:blipFill rotWithShape="1">
          <a:blip r:embed="rId4">
            <a:alphaModFix/>
          </a:blip>
          <a:srcRect/>
          <a:stretch/>
        </p:blipFill>
        <p:spPr>
          <a:xfrm>
            <a:off x="994020" y="971587"/>
            <a:ext cx="7374400" cy="3228815"/>
          </a:xfrm>
          <a:prstGeom prst="rect">
            <a:avLst/>
          </a:prstGeom>
          <a:noFill/>
          <a:ln>
            <a:noFill/>
          </a:ln>
        </p:spPr>
      </p:pic>
    </p:spTree>
    <p:extLst>
      <p:ext uri="{BB962C8B-B14F-4D97-AF65-F5344CB8AC3E}">
        <p14:creationId xmlns:p14="http://schemas.microsoft.com/office/powerpoint/2010/main" val="60233617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163</a:t>
            </a:fld>
            <a:endParaRPr lang="en"/>
          </a:p>
        </p:txBody>
      </p:sp>
      <p:pic>
        <p:nvPicPr>
          <p:cNvPr id="9" name="Google Shape;892;p83"/>
          <p:cNvPicPr preferRelativeResize="0"/>
          <p:nvPr/>
        </p:nvPicPr>
        <p:blipFill rotWithShape="1">
          <a:blip r:embed="rId2">
            <a:alphaModFix/>
          </a:blip>
          <a:srcRect/>
          <a:stretch/>
        </p:blipFill>
        <p:spPr>
          <a:xfrm>
            <a:off x="41822" y="67802"/>
            <a:ext cx="538608" cy="597580"/>
          </a:xfrm>
          <a:prstGeom prst="rect">
            <a:avLst/>
          </a:prstGeom>
          <a:noFill/>
          <a:ln>
            <a:noFill/>
          </a:ln>
        </p:spPr>
      </p:pic>
      <p:sp>
        <p:nvSpPr>
          <p:cNvPr id="10" name="Google Shape;1294;p115"/>
          <p:cNvSpPr txBox="1">
            <a:spLocks/>
          </p:cNvSpPr>
          <p:nvPr/>
        </p:nvSpPr>
        <p:spPr>
          <a:xfrm>
            <a:off x="819259" y="97124"/>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 sz="2800" b="1" dirty="0" smtClean="0">
                <a:solidFill>
                  <a:srgbClr val="002060"/>
                </a:solidFill>
                <a:latin typeface="Times New Roman"/>
                <a:ea typeface="Times New Roman"/>
                <a:cs typeface="Times New Roman"/>
                <a:sym typeface="Times New Roman"/>
              </a:rPr>
              <a:t>Comparison of DVP and Link state Protocol</a:t>
            </a:r>
            <a:endParaRPr lang="en-GB" sz="2800" b="1" dirty="0">
              <a:solidFill>
                <a:srgbClr val="002060"/>
              </a:solidFill>
              <a:latin typeface="Times New Roman"/>
              <a:ea typeface="Times New Roman"/>
              <a:cs typeface="Times New Roman"/>
              <a:sym typeface="Times New Roman"/>
            </a:endParaRPr>
          </a:p>
        </p:txBody>
      </p:sp>
      <p:graphicFrame>
        <p:nvGraphicFramePr>
          <p:cNvPr id="5" name="Table 4"/>
          <p:cNvGraphicFramePr>
            <a:graphicFrameLocks noGrp="1"/>
          </p:cNvGraphicFramePr>
          <p:nvPr>
            <p:extLst>
              <p:ext uri="{D42A27DB-BD31-4B8C-83A1-F6EECF244321}">
                <p14:modId xmlns:p14="http://schemas.microsoft.com/office/powerpoint/2010/main" val="437329093"/>
              </p:ext>
            </p:extLst>
          </p:nvPr>
        </p:nvGraphicFramePr>
        <p:xfrm>
          <a:off x="909066" y="942512"/>
          <a:ext cx="7540848" cy="3688080"/>
        </p:xfrm>
        <a:graphic>
          <a:graphicData uri="http://schemas.openxmlformats.org/drawingml/2006/table">
            <a:tbl>
              <a:tblPr>
                <a:tableStyleId>{749FF8C7-4B61-4259-8CFB-3905E314E421}</a:tableStyleId>
              </a:tblPr>
              <a:tblGrid>
                <a:gridCol w="3770424">
                  <a:extLst>
                    <a:ext uri="{9D8B030D-6E8A-4147-A177-3AD203B41FA5}">
                      <a16:colId xmlns:a16="http://schemas.microsoft.com/office/drawing/2014/main" val="20000"/>
                    </a:ext>
                  </a:extLst>
                </a:gridCol>
                <a:gridCol w="3770424">
                  <a:extLst>
                    <a:ext uri="{9D8B030D-6E8A-4147-A177-3AD203B41FA5}">
                      <a16:colId xmlns:a16="http://schemas.microsoft.com/office/drawing/2014/main" val="20001"/>
                    </a:ext>
                  </a:extLst>
                </a:gridCol>
              </a:tblGrid>
              <a:tr h="0">
                <a:tc>
                  <a:txBody>
                    <a:bodyPr/>
                    <a:lstStyle/>
                    <a:p>
                      <a:pPr algn="l"/>
                      <a:r>
                        <a:rPr lang="en-IN" sz="2000" dirty="0">
                          <a:effectLst/>
                        </a:rPr>
                        <a:t>Distance Vector</a:t>
                      </a:r>
                      <a:endParaRPr lang="en-IN" sz="2000" dirty="0">
                        <a:effectLst/>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l"/>
                      <a:r>
                        <a:rPr lang="en-IN" sz="2000" dirty="0">
                          <a:effectLst/>
                        </a:rPr>
                        <a:t>Link State</a:t>
                      </a:r>
                      <a:endParaRPr lang="en-IN" sz="2000" dirty="0">
                        <a:effectLst/>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0000"/>
                  </a:ext>
                </a:extLst>
              </a:tr>
              <a:tr h="0">
                <a:tc>
                  <a:txBody>
                    <a:bodyPr/>
                    <a:lstStyle/>
                    <a:p>
                      <a:r>
                        <a:rPr lang="en-US" sz="1800" dirty="0">
                          <a:effectLst/>
                        </a:rPr>
                        <a:t>Distance Vector protocol sends the entire routing table.</a:t>
                      </a:r>
                      <a:endParaRPr lang="en-US" sz="1800" dirty="0">
                        <a:effectLst/>
                        <a:latin typeface="Times New Roman" panose="02020603050405020304" pitchFamily="18" charset="0"/>
                        <a:cs typeface="Times New Roman" panose="02020603050405020304" pitchFamily="18" charset="0"/>
                      </a:endParaRPr>
                    </a:p>
                  </a:txBody>
                  <a:tcPr anchor="ctr"/>
                </a:tc>
                <a:tc>
                  <a:txBody>
                    <a:bodyPr/>
                    <a:lstStyle/>
                    <a:p>
                      <a:r>
                        <a:rPr lang="en-US" sz="1800" dirty="0">
                          <a:effectLst/>
                        </a:rPr>
                        <a:t>Link State protocol sends only link-state information.</a:t>
                      </a:r>
                      <a:endParaRPr lang="en-US" sz="1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0">
                <a:tc>
                  <a:txBody>
                    <a:bodyPr/>
                    <a:lstStyle/>
                    <a:p>
                      <a:r>
                        <a:rPr lang="en-US" sz="1800" dirty="0">
                          <a:effectLst/>
                        </a:rPr>
                        <a:t>It is susceptible to routing loops.</a:t>
                      </a:r>
                      <a:endParaRPr lang="en-US" sz="1800" dirty="0">
                        <a:effectLst/>
                        <a:latin typeface="Times New Roman" panose="02020603050405020304" pitchFamily="18" charset="0"/>
                        <a:cs typeface="Times New Roman" panose="02020603050405020304" pitchFamily="18" charset="0"/>
                      </a:endParaRPr>
                    </a:p>
                  </a:txBody>
                  <a:tcPr anchor="ctr"/>
                </a:tc>
                <a:tc>
                  <a:txBody>
                    <a:bodyPr/>
                    <a:lstStyle/>
                    <a:p>
                      <a:r>
                        <a:rPr lang="en-US" sz="1800">
                          <a:effectLst/>
                        </a:rPr>
                        <a:t>It is less susceptible to routing loops.</a:t>
                      </a:r>
                      <a:endParaRPr lang="en-US" sz="18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0">
                <a:tc>
                  <a:txBody>
                    <a:bodyPr/>
                    <a:lstStyle/>
                    <a:p>
                      <a:r>
                        <a:rPr lang="en-US" sz="1800" dirty="0">
                          <a:effectLst/>
                        </a:rPr>
                        <a:t>Updates are sometimes sent using broadcast.</a:t>
                      </a:r>
                      <a:endParaRPr lang="en-US" sz="1800" dirty="0">
                        <a:effectLst/>
                        <a:latin typeface="Times New Roman" panose="02020603050405020304" pitchFamily="18" charset="0"/>
                        <a:cs typeface="Times New Roman" panose="02020603050405020304" pitchFamily="18" charset="0"/>
                      </a:endParaRPr>
                    </a:p>
                  </a:txBody>
                  <a:tcPr anchor="ctr"/>
                </a:tc>
                <a:tc>
                  <a:txBody>
                    <a:bodyPr/>
                    <a:lstStyle/>
                    <a:p>
                      <a:r>
                        <a:rPr lang="en-US" sz="1800" dirty="0">
                          <a:effectLst/>
                        </a:rPr>
                        <a:t>Uses only multicast method for routing updates.</a:t>
                      </a:r>
                      <a:endParaRPr lang="en-US" sz="1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0">
                <a:tc>
                  <a:txBody>
                    <a:bodyPr/>
                    <a:lstStyle/>
                    <a:p>
                      <a:r>
                        <a:rPr lang="en-US" sz="1800">
                          <a:effectLst/>
                        </a:rPr>
                        <a:t>It is simple to configure.</a:t>
                      </a:r>
                      <a:endParaRPr lang="en-US" sz="1800">
                        <a:effectLst/>
                        <a:latin typeface="Times New Roman" panose="02020603050405020304" pitchFamily="18" charset="0"/>
                        <a:cs typeface="Times New Roman" panose="02020603050405020304" pitchFamily="18" charset="0"/>
                      </a:endParaRPr>
                    </a:p>
                  </a:txBody>
                  <a:tcPr anchor="ctr"/>
                </a:tc>
                <a:tc>
                  <a:txBody>
                    <a:bodyPr/>
                    <a:lstStyle/>
                    <a:p>
                      <a:r>
                        <a:rPr lang="en-US" sz="1800" dirty="0">
                          <a:effectLst/>
                        </a:rPr>
                        <a:t>It is hard to configure this routing protocol.</a:t>
                      </a:r>
                      <a:endParaRPr lang="en-US" sz="1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r h="0">
                <a:tc>
                  <a:txBody>
                    <a:bodyPr/>
                    <a:lstStyle/>
                    <a:p>
                      <a:r>
                        <a:rPr lang="en-US" sz="1800">
                          <a:effectLst/>
                        </a:rPr>
                        <a:t>Does not know network topology.</a:t>
                      </a:r>
                      <a:endParaRPr lang="en-US" sz="1800">
                        <a:effectLst/>
                        <a:latin typeface="Times New Roman" panose="02020603050405020304" pitchFamily="18" charset="0"/>
                        <a:cs typeface="Times New Roman" panose="02020603050405020304" pitchFamily="18" charset="0"/>
                      </a:endParaRPr>
                    </a:p>
                  </a:txBody>
                  <a:tcPr anchor="ctr"/>
                </a:tc>
                <a:tc>
                  <a:txBody>
                    <a:bodyPr/>
                    <a:lstStyle/>
                    <a:p>
                      <a:r>
                        <a:rPr lang="en-IN" sz="1800" dirty="0">
                          <a:effectLst/>
                        </a:rPr>
                        <a:t>Know the entire topology.</a:t>
                      </a:r>
                      <a:endParaRPr lang="en-IN" sz="1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0">
                <a:tc>
                  <a:txBody>
                    <a:bodyPr/>
                    <a:lstStyle/>
                    <a:p>
                      <a:r>
                        <a:rPr lang="en-IN" sz="1800">
                          <a:effectLst/>
                        </a:rPr>
                        <a:t>Example RIP, IGRP.</a:t>
                      </a:r>
                      <a:endParaRPr lang="en-IN" sz="1800">
                        <a:effectLst/>
                        <a:latin typeface="Times New Roman" panose="02020603050405020304" pitchFamily="18" charset="0"/>
                        <a:cs typeface="Times New Roman" panose="02020603050405020304" pitchFamily="18" charset="0"/>
                      </a:endParaRPr>
                    </a:p>
                  </a:txBody>
                  <a:tcPr anchor="ctr"/>
                </a:tc>
                <a:tc>
                  <a:txBody>
                    <a:bodyPr/>
                    <a:lstStyle/>
                    <a:p>
                      <a:r>
                        <a:rPr lang="en-IN" sz="1800" dirty="0">
                          <a:effectLst/>
                        </a:rPr>
                        <a:t>Examples: OSPF IS-IS.</a:t>
                      </a:r>
                      <a:endParaRPr lang="en-IN" sz="1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1340512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11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164</a:t>
            </a:fld>
            <a:endParaRPr sz="900">
              <a:solidFill>
                <a:schemeClr val="dk1"/>
              </a:solidFill>
              <a:latin typeface="Times New Roman"/>
              <a:ea typeface="Times New Roman"/>
              <a:cs typeface="Times New Roman"/>
              <a:sym typeface="Times New Roman"/>
            </a:endParaRPr>
          </a:p>
        </p:txBody>
      </p:sp>
      <p:sp>
        <p:nvSpPr>
          <p:cNvPr id="1269" name="Google Shape;1269;p113"/>
          <p:cNvSpPr txBox="1">
            <a:spLocks noGrp="1"/>
          </p:cNvSpPr>
          <p:nvPr>
            <p:ph type="title" idx="4294967295"/>
          </p:nvPr>
        </p:nvSpPr>
        <p:spPr>
          <a:xfrm>
            <a:off x="721178" y="115131"/>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Path VectorProtocol </a:t>
            </a:r>
            <a:endParaRPr sz="2800" b="1" dirty="0">
              <a:solidFill>
                <a:srgbClr val="002060"/>
              </a:solidFill>
              <a:latin typeface="Times New Roman"/>
              <a:ea typeface="Times New Roman"/>
              <a:cs typeface="Times New Roman"/>
              <a:sym typeface="Times New Roman"/>
            </a:endParaRPr>
          </a:p>
        </p:txBody>
      </p:sp>
      <p:sp>
        <p:nvSpPr>
          <p:cNvPr id="1274" name="Google Shape;1274;p113"/>
          <p:cNvSpPr txBox="1">
            <a:spLocks noGrp="1"/>
          </p:cNvSpPr>
          <p:nvPr>
            <p:ph type="body" idx="4294967295"/>
          </p:nvPr>
        </p:nvSpPr>
        <p:spPr>
          <a:xfrm>
            <a:off x="589189" y="629594"/>
            <a:ext cx="8096250" cy="3214688"/>
          </a:xfrm>
          <a:prstGeom prst="rect">
            <a:avLst/>
          </a:prstGeom>
          <a:noFill/>
          <a:ln>
            <a:noFill/>
          </a:ln>
        </p:spPr>
        <p:txBody>
          <a:bodyPr spcFirstLastPara="1" wrap="square" lIns="0" tIns="34275" rIns="0" bIns="34275" anchor="t" anchorCtr="0">
            <a:noAutofit/>
          </a:bodyPr>
          <a:lstStyle/>
          <a:p>
            <a:pPr marL="400050" indent="-285750">
              <a:lnSpc>
                <a:spcPct val="115000"/>
              </a:lnSpc>
              <a:spcBef>
                <a:spcPts val="500"/>
              </a:spcBef>
              <a:buClr>
                <a:schemeClr val="dk1"/>
              </a:buClr>
              <a:buSzPts val="1800"/>
            </a:pPr>
            <a:r>
              <a:rPr lang="en-US" sz="1800" dirty="0"/>
              <a:t>A path-vector routing protocol is a network routing protocol which maintains the path information that gets updated dynamically</a:t>
            </a:r>
            <a:r>
              <a:rPr lang="en-US" sz="1800" dirty="0" smtClean="0"/>
              <a:t>.</a:t>
            </a:r>
          </a:p>
          <a:p>
            <a:pPr marL="400050" indent="-285750">
              <a:lnSpc>
                <a:spcPct val="115000"/>
              </a:lnSpc>
              <a:spcBef>
                <a:spcPts val="500"/>
              </a:spcBef>
              <a:buClr>
                <a:schemeClr val="dk1"/>
              </a:buClr>
              <a:buSzPts val="1800"/>
            </a:pPr>
            <a:r>
              <a:rPr lang="en-US" sz="1800" dirty="0"/>
              <a:t>Each entry in the routing table contains the destination network, the next router and the path to reach the destination.</a:t>
            </a:r>
            <a:endParaRPr sz="1800" dirty="0">
              <a:solidFill>
                <a:schemeClr val="dk1"/>
              </a:solidFill>
              <a:latin typeface="Times New Roman"/>
              <a:ea typeface="Times New Roman"/>
              <a:cs typeface="Times New Roman"/>
              <a:sym typeface="Times New Roman"/>
            </a:endParaRPr>
          </a:p>
        </p:txBody>
      </p:sp>
      <p:pic>
        <p:nvPicPr>
          <p:cNvPr id="1271" name="Google Shape;1271;p113"/>
          <p:cNvPicPr preferRelativeResize="0"/>
          <p:nvPr/>
        </p:nvPicPr>
        <p:blipFill rotWithShape="1">
          <a:blip r:embed="rId3">
            <a:alphaModFix/>
          </a:blip>
          <a:srcRect/>
          <a:stretch/>
        </p:blipFill>
        <p:spPr>
          <a:xfrm>
            <a:off x="41821" y="47020"/>
            <a:ext cx="594993" cy="606123"/>
          </a:xfrm>
          <a:prstGeom prst="rect">
            <a:avLst/>
          </a:prstGeom>
          <a:noFill/>
          <a:ln>
            <a:noFill/>
          </a:ln>
        </p:spPr>
      </p:pic>
      <p:pic>
        <p:nvPicPr>
          <p:cNvPr id="2" name="Picture 1"/>
          <p:cNvPicPr>
            <a:picLocks noChangeAspect="1"/>
          </p:cNvPicPr>
          <p:nvPr/>
        </p:nvPicPr>
        <p:blipFill rotWithShape="1">
          <a:blip r:embed="rId4"/>
          <a:srcRect l="4898" t="21886" r="5714" b="13736"/>
          <a:stretch/>
        </p:blipFill>
        <p:spPr>
          <a:xfrm>
            <a:off x="1105917" y="2356759"/>
            <a:ext cx="7254311" cy="1986641"/>
          </a:xfrm>
          <a:prstGeom prst="rect">
            <a:avLst/>
          </a:prstGeo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11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165</a:t>
            </a:fld>
            <a:endParaRPr sz="900">
              <a:solidFill>
                <a:schemeClr val="dk1"/>
              </a:solidFill>
              <a:latin typeface="Times New Roman"/>
              <a:ea typeface="Times New Roman"/>
              <a:cs typeface="Times New Roman"/>
              <a:sym typeface="Times New Roman"/>
            </a:endParaRPr>
          </a:p>
        </p:txBody>
      </p:sp>
      <p:sp>
        <p:nvSpPr>
          <p:cNvPr id="1269" name="Google Shape;1269;p113"/>
          <p:cNvSpPr txBox="1">
            <a:spLocks noGrp="1"/>
          </p:cNvSpPr>
          <p:nvPr>
            <p:ph type="title" idx="4294967295"/>
          </p:nvPr>
        </p:nvSpPr>
        <p:spPr>
          <a:xfrm>
            <a:off x="755196" y="17947"/>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Border Gateway Protocol [BGP]</a:t>
            </a:r>
            <a:endParaRPr sz="2800" b="1" dirty="0">
              <a:solidFill>
                <a:srgbClr val="002060"/>
              </a:solidFill>
              <a:latin typeface="Times New Roman"/>
              <a:ea typeface="Times New Roman"/>
              <a:cs typeface="Times New Roman"/>
              <a:sym typeface="Times New Roman"/>
            </a:endParaRPr>
          </a:p>
        </p:txBody>
      </p:sp>
      <p:sp>
        <p:nvSpPr>
          <p:cNvPr id="1274" name="Google Shape;1274;p113"/>
          <p:cNvSpPr txBox="1">
            <a:spLocks noGrp="1"/>
          </p:cNvSpPr>
          <p:nvPr>
            <p:ph type="body" idx="4294967295"/>
          </p:nvPr>
        </p:nvSpPr>
        <p:spPr>
          <a:xfrm>
            <a:off x="396467" y="750976"/>
            <a:ext cx="8347982" cy="3942809"/>
          </a:xfrm>
          <a:prstGeom prst="rect">
            <a:avLst/>
          </a:prstGeom>
          <a:noFill/>
          <a:ln>
            <a:noFill/>
          </a:ln>
        </p:spPr>
        <p:txBody>
          <a:bodyPr spcFirstLastPara="1" wrap="square" lIns="0" tIns="34275" rIns="0" bIns="34275" anchor="t" anchorCtr="0">
            <a:noAutofit/>
          </a:bodyPr>
          <a:lstStyle/>
          <a:p>
            <a:pPr marL="457200" lvl="0" indent="-342900">
              <a:lnSpc>
                <a:spcPct val="115000"/>
              </a:lnSpc>
              <a:spcBef>
                <a:spcPts val="500"/>
              </a:spcBef>
              <a:buClr>
                <a:schemeClr val="dk1"/>
              </a:buClr>
              <a:buSzPts val="1800"/>
              <a:buFont typeface="Times New Roman"/>
              <a:buChar char="●"/>
            </a:pPr>
            <a:r>
              <a:rPr lang="en-US" sz="2000" dirty="0"/>
              <a:t>Border Gateway Protocol (BGP) is used to Exchange routing information for the internet and is the protocol used between ISP which are different </a:t>
            </a:r>
            <a:r>
              <a:rPr lang="en-US" sz="2000" dirty="0" err="1"/>
              <a:t>ASes</a:t>
            </a:r>
            <a:r>
              <a:rPr lang="en-US" sz="2000" dirty="0"/>
              <a:t>. </a:t>
            </a:r>
            <a:endParaRPr lang="en-US" sz="2000" dirty="0" smtClean="0"/>
          </a:p>
          <a:p>
            <a:pPr marL="457200" lvl="0" indent="-342900">
              <a:lnSpc>
                <a:spcPct val="115000"/>
              </a:lnSpc>
              <a:spcBef>
                <a:spcPts val="500"/>
              </a:spcBef>
              <a:buClr>
                <a:schemeClr val="dk1"/>
              </a:buClr>
              <a:buSzPts val="1800"/>
              <a:buFont typeface="Times New Roman"/>
              <a:buChar char="●"/>
            </a:pPr>
            <a:r>
              <a:rPr lang="en-US" sz="2000" dirty="0"/>
              <a:t>The protocol can connect together any internetwork of autonomous system using an arbitrary topology</a:t>
            </a:r>
            <a:r>
              <a:rPr lang="en-US" sz="2000" dirty="0" smtClean="0"/>
              <a:t>.</a:t>
            </a:r>
          </a:p>
          <a:p>
            <a:pPr marL="457200" lvl="0" indent="-342900">
              <a:lnSpc>
                <a:spcPct val="115000"/>
              </a:lnSpc>
              <a:spcBef>
                <a:spcPts val="500"/>
              </a:spcBef>
              <a:buClr>
                <a:schemeClr val="dk1"/>
              </a:buClr>
              <a:buSzPts val="1800"/>
              <a:buFont typeface="Times New Roman"/>
              <a:buChar char="●"/>
            </a:pPr>
            <a:r>
              <a:rPr lang="en-US" sz="2000" dirty="0" smtClean="0"/>
              <a:t>The </a:t>
            </a:r>
            <a:r>
              <a:rPr lang="en-US" sz="2000" dirty="0"/>
              <a:t>only requirement is that each AS have at least one router that is able to run BGP and that is router connect to at least one other AS’s BGP router. </a:t>
            </a:r>
            <a:endParaRPr lang="en-US" sz="2000" dirty="0" smtClean="0"/>
          </a:p>
          <a:p>
            <a:pPr marL="457200" lvl="0" indent="-342900">
              <a:lnSpc>
                <a:spcPct val="115000"/>
              </a:lnSpc>
              <a:spcBef>
                <a:spcPts val="500"/>
              </a:spcBef>
              <a:buClr>
                <a:schemeClr val="dk1"/>
              </a:buClr>
              <a:buSzPts val="1800"/>
              <a:buFont typeface="Times New Roman"/>
              <a:buChar char="●"/>
            </a:pPr>
            <a:r>
              <a:rPr lang="en-US" sz="2000" dirty="0" smtClean="0"/>
              <a:t>BGP’s </a:t>
            </a:r>
            <a:r>
              <a:rPr lang="en-US" sz="2000" dirty="0"/>
              <a:t>main function is to exchange network reach-ability information with other BGP systems</a:t>
            </a:r>
            <a:r>
              <a:rPr lang="en-US" sz="2000" dirty="0" smtClean="0"/>
              <a:t>.</a:t>
            </a:r>
          </a:p>
          <a:p>
            <a:pPr marL="457200" lvl="0" indent="-342900">
              <a:lnSpc>
                <a:spcPct val="115000"/>
              </a:lnSpc>
              <a:spcBef>
                <a:spcPts val="500"/>
              </a:spcBef>
              <a:buClr>
                <a:schemeClr val="dk1"/>
              </a:buClr>
              <a:buSzPts val="1800"/>
              <a:buFont typeface="Times New Roman"/>
              <a:buChar char="●"/>
            </a:pPr>
            <a:r>
              <a:rPr lang="en-US" sz="2000" dirty="0" smtClean="0"/>
              <a:t> </a:t>
            </a:r>
            <a:r>
              <a:rPr lang="en-US" sz="2000" dirty="0"/>
              <a:t>Border Gateway Protocol constructs an autonomous systems’ graph based on the information exchanged between BGP routers. </a:t>
            </a:r>
            <a:endParaRPr sz="2000" dirty="0">
              <a:solidFill>
                <a:schemeClr val="dk1"/>
              </a:solidFill>
              <a:latin typeface="Times New Roman"/>
              <a:ea typeface="Times New Roman"/>
              <a:cs typeface="Times New Roman"/>
              <a:sym typeface="Times New Roman"/>
            </a:endParaRPr>
          </a:p>
        </p:txBody>
      </p:sp>
      <p:pic>
        <p:nvPicPr>
          <p:cNvPr id="1271" name="Google Shape;1271;p113"/>
          <p:cNvPicPr preferRelativeResize="0"/>
          <p:nvPr/>
        </p:nvPicPr>
        <p:blipFill rotWithShape="1">
          <a:blip r:embed="rId3">
            <a:alphaModFix/>
          </a:blip>
          <a:srcRect/>
          <a:stretch/>
        </p:blipFill>
        <p:spPr>
          <a:xfrm>
            <a:off x="41821" y="47020"/>
            <a:ext cx="594993" cy="606123"/>
          </a:xfrm>
          <a:prstGeom prst="rect">
            <a:avLst/>
          </a:prstGeom>
          <a:noFill/>
          <a:ln>
            <a:noFill/>
          </a:ln>
        </p:spPr>
      </p:pic>
    </p:spTree>
    <p:extLst>
      <p:ext uri="{BB962C8B-B14F-4D97-AF65-F5344CB8AC3E}">
        <p14:creationId xmlns:p14="http://schemas.microsoft.com/office/powerpoint/2010/main" val="150779232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11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166</a:t>
            </a:fld>
            <a:endParaRPr sz="900">
              <a:solidFill>
                <a:schemeClr val="dk1"/>
              </a:solidFill>
              <a:latin typeface="Times New Roman"/>
              <a:ea typeface="Times New Roman"/>
              <a:cs typeface="Times New Roman"/>
              <a:sym typeface="Times New Roman"/>
            </a:endParaRPr>
          </a:p>
        </p:txBody>
      </p:sp>
      <p:sp>
        <p:nvSpPr>
          <p:cNvPr id="1269" name="Google Shape;1269;p113"/>
          <p:cNvSpPr txBox="1">
            <a:spLocks noGrp="1"/>
          </p:cNvSpPr>
          <p:nvPr>
            <p:ph type="title" idx="4294967295"/>
          </p:nvPr>
        </p:nvSpPr>
        <p:spPr>
          <a:xfrm>
            <a:off x="755196" y="17947"/>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Border Gateway Protocol [BGP]</a:t>
            </a:r>
            <a:endParaRPr sz="2800" b="1" dirty="0">
              <a:solidFill>
                <a:srgbClr val="002060"/>
              </a:solidFill>
              <a:latin typeface="Times New Roman"/>
              <a:ea typeface="Times New Roman"/>
              <a:cs typeface="Times New Roman"/>
              <a:sym typeface="Times New Roman"/>
            </a:endParaRPr>
          </a:p>
        </p:txBody>
      </p:sp>
      <p:sp>
        <p:nvSpPr>
          <p:cNvPr id="1274" name="Google Shape;1274;p113"/>
          <p:cNvSpPr txBox="1">
            <a:spLocks noGrp="1"/>
          </p:cNvSpPr>
          <p:nvPr>
            <p:ph type="body" idx="4294967295"/>
          </p:nvPr>
        </p:nvSpPr>
        <p:spPr>
          <a:xfrm>
            <a:off x="636814" y="499754"/>
            <a:ext cx="8347982" cy="4445253"/>
          </a:xfrm>
          <a:prstGeom prst="rect">
            <a:avLst/>
          </a:prstGeom>
          <a:noFill/>
          <a:ln>
            <a:noFill/>
          </a:ln>
        </p:spPr>
        <p:txBody>
          <a:bodyPr spcFirstLastPara="1" wrap="square" lIns="0" tIns="34275" rIns="0" bIns="34275" anchor="t" anchorCtr="0">
            <a:noAutofit/>
          </a:bodyPr>
          <a:lstStyle/>
          <a:p>
            <a:pPr marL="114300" lvl="0" indent="0">
              <a:lnSpc>
                <a:spcPct val="115000"/>
              </a:lnSpc>
              <a:spcBef>
                <a:spcPts val="500"/>
              </a:spcBef>
              <a:buClr>
                <a:schemeClr val="dk1"/>
              </a:buClr>
              <a:buSzPts val="1800"/>
              <a:buNone/>
            </a:pPr>
            <a:r>
              <a:rPr lang="en-US" sz="2000" b="1" dirty="0">
                <a:solidFill>
                  <a:srgbClr val="FF0000"/>
                </a:solidFill>
              </a:rPr>
              <a:t>Characteristics of Border Gateway Protocol (BGP</a:t>
            </a:r>
            <a:r>
              <a:rPr lang="en-US" sz="2000" b="1" dirty="0" smtClean="0">
                <a:solidFill>
                  <a:srgbClr val="FF0000"/>
                </a:solidFill>
              </a:rPr>
              <a:t>):</a:t>
            </a:r>
          </a:p>
          <a:p>
            <a:pPr marL="114300" indent="0">
              <a:lnSpc>
                <a:spcPct val="115000"/>
              </a:lnSpc>
              <a:spcBef>
                <a:spcPts val="500"/>
              </a:spcBef>
              <a:buClr>
                <a:schemeClr val="dk1"/>
              </a:buClr>
              <a:buSzPts val="1800"/>
              <a:buNone/>
            </a:pPr>
            <a:r>
              <a:rPr lang="en-US" sz="2000" b="1" dirty="0"/>
              <a:t>Inter-Autonomous System Configuration:</a:t>
            </a:r>
            <a:r>
              <a:rPr lang="en-US" sz="2000" dirty="0"/>
              <a:t> The main role of BGP is to provide communication between two autonomous systems.</a:t>
            </a:r>
          </a:p>
          <a:p>
            <a:pPr marL="114300" indent="0">
              <a:lnSpc>
                <a:spcPct val="115000"/>
              </a:lnSpc>
              <a:spcBef>
                <a:spcPts val="500"/>
              </a:spcBef>
              <a:buClr>
                <a:schemeClr val="dk1"/>
              </a:buClr>
              <a:buSzPts val="1800"/>
              <a:buNone/>
            </a:pPr>
            <a:r>
              <a:rPr lang="en-US" sz="2000" b="1" dirty="0"/>
              <a:t>Path Information:</a:t>
            </a:r>
            <a:r>
              <a:rPr lang="en-US" sz="2000" dirty="0"/>
              <a:t> BGP advertisement also include path information, along with the reachable destination and next destination pair.</a:t>
            </a:r>
          </a:p>
          <a:p>
            <a:pPr marL="114300" lvl="0" indent="0">
              <a:lnSpc>
                <a:spcPct val="115000"/>
              </a:lnSpc>
              <a:spcBef>
                <a:spcPts val="500"/>
              </a:spcBef>
              <a:buClr>
                <a:schemeClr val="dk1"/>
              </a:buClr>
              <a:buSzPts val="1800"/>
              <a:buNone/>
            </a:pPr>
            <a:r>
              <a:rPr lang="en-US" sz="2000" b="1" dirty="0"/>
              <a:t>Policy Support:</a:t>
            </a:r>
            <a:r>
              <a:rPr lang="en-US" sz="2000" dirty="0"/>
              <a:t> BGP can implement policies that can be configured by the administrator</a:t>
            </a:r>
            <a:r>
              <a:rPr lang="en-US" sz="2000" dirty="0" smtClean="0"/>
              <a:t>.</a:t>
            </a:r>
          </a:p>
          <a:p>
            <a:pPr fontAlgn="base"/>
            <a:r>
              <a:rPr lang="en-US" sz="2000" dirty="0"/>
              <a:t>Runs Over TCP.</a:t>
            </a:r>
          </a:p>
          <a:p>
            <a:pPr fontAlgn="base"/>
            <a:r>
              <a:rPr lang="en-US" sz="2000" dirty="0"/>
              <a:t>BGP conserve network Bandwidth.</a:t>
            </a:r>
          </a:p>
          <a:p>
            <a:pPr fontAlgn="base"/>
            <a:r>
              <a:rPr lang="en-US" sz="2000" dirty="0"/>
              <a:t>BGP supports CIDR.</a:t>
            </a:r>
          </a:p>
          <a:p>
            <a:pPr fontAlgn="base"/>
            <a:r>
              <a:rPr lang="en-US" sz="2000" dirty="0"/>
              <a:t>BGP also supports Security.</a:t>
            </a:r>
          </a:p>
          <a:p>
            <a:pPr marL="114300" lvl="0" indent="0">
              <a:lnSpc>
                <a:spcPct val="115000"/>
              </a:lnSpc>
              <a:spcBef>
                <a:spcPts val="500"/>
              </a:spcBef>
              <a:buClr>
                <a:schemeClr val="dk1"/>
              </a:buClr>
              <a:buSzPts val="1800"/>
              <a:buNone/>
            </a:pPr>
            <a:endParaRPr sz="2000" dirty="0">
              <a:solidFill>
                <a:schemeClr val="dk1"/>
              </a:solidFill>
              <a:latin typeface="Times New Roman"/>
              <a:ea typeface="Times New Roman"/>
              <a:cs typeface="Times New Roman"/>
              <a:sym typeface="Times New Roman"/>
            </a:endParaRPr>
          </a:p>
        </p:txBody>
      </p:sp>
      <p:pic>
        <p:nvPicPr>
          <p:cNvPr id="1271" name="Google Shape;1271;p113"/>
          <p:cNvPicPr preferRelativeResize="0"/>
          <p:nvPr/>
        </p:nvPicPr>
        <p:blipFill rotWithShape="1">
          <a:blip r:embed="rId3">
            <a:alphaModFix/>
          </a:blip>
          <a:srcRect/>
          <a:stretch/>
        </p:blipFill>
        <p:spPr>
          <a:xfrm>
            <a:off x="41821" y="47020"/>
            <a:ext cx="594993" cy="606123"/>
          </a:xfrm>
          <a:prstGeom prst="rect">
            <a:avLst/>
          </a:prstGeom>
          <a:noFill/>
          <a:ln>
            <a:noFill/>
          </a:ln>
        </p:spPr>
      </p:pic>
    </p:spTree>
    <p:extLst>
      <p:ext uri="{BB962C8B-B14F-4D97-AF65-F5344CB8AC3E}">
        <p14:creationId xmlns:p14="http://schemas.microsoft.com/office/powerpoint/2010/main" val="27174614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11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167</a:t>
            </a:fld>
            <a:endParaRPr sz="900">
              <a:solidFill>
                <a:schemeClr val="dk1"/>
              </a:solidFill>
              <a:latin typeface="Times New Roman"/>
              <a:ea typeface="Times New Roman"/>
              <a:cs typeface="Times New Roman"/>
              <a:sym typeface="Times New Roman"/>
            </a:endParaRPr>
          </a:p>
        </p:txBody>
      </p:sp>
      <p:sp>
        <p:nvSpPr>
          <p:cNvPr id="1269" name="Google Shape;1269;p113"/>
          <p:cNvSpPr txBox="1">
            <a:spLocks noGrp="1"/>
          </p:cNvSpPr>
          <p:nvPr>
            <p:ph type="title" idx="4294967295"/>
          </p:nvPr>
        </p:nvSpPr>
        <p:spPr>
          <a:xfrm>
            <a:off x="636814" y="109135"/>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Border Gateway Protocol [BGP]</a:t>
            </a:r>
            <a:endParaRPr sz="2800" b="1" dirty="0">
              <a:solidFill>
                <a:srgbClr val="002060"/>
              </a:solidFill>
              <a:latin typeface="Times New Roman"/>
              <a:ea typeface="Times New Roman"/>
              <a:cs typeface="Times New Roman"/>
              <a:sym typeface="Times New Roman"/>
            </a:endParaRPr>
          </a:p>
        </p:txBody>
      </p:sp>
      <p:pic>
        <p:nvPicPr>
          <p:cNvPr id="1271" name="Google Shape;1271;p113"/>
          <p:cNvPicPr preferRelativeResize="0"/>
          <p:nvPr/>
        </p:nvPicPr>
        <p:blipFill rotWithShape="1">
          <a:blip r:embed="rId3">
            <a:alphaModFix/>
          </a:blip>
          <a:srcRect/>
          <a:stretch/>
        </p:blipFill>
        <p:spPr>
          <a:xfrm>
            <a:off x="41821" y="47020"/>
            <a:ext cx="594993" cy="606123"/>
          </a:xfrm>
          <a:prstGeom prst="rect">
            <a:avLst/>
          </a:prstGeom>
          <a:noFill/>
          <a:ln>
            <a:noFill/>
          </a:ln>
        </p:spPr>
      </p:pic>
      <p:sp>
        <p:nvSpPr>
          <p:cNvPr id="2" name="Rectangle 1"/>
          <p:cNvSpPr/>
          <p:nvPr/>
        </p:nvSpPr>
        <p:spPr>
          <a:xfrm>
            <a:off x="857249" y="867115"/>
            <a:ext cx="7453993" cy="3323987"/>
          </a:xfrm>
          <a:prstGeom prst="rect">
            <a:avLst/>
          </a:prstGeom>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BGP peers performs 3 functions, which are given below</a:t>
            </a:r>
            <a:r>
              <a:rPr lang="en-US" sz="2000" b="1" dirty="0" smtClean="0">
                <a:solidFill>
                  <a:srgbClr val="273239"/>
                </a:solidFill>
                <a:latin typeface="Times New Roman" panose="02020603050405020304" pitchFamily="18" charset="0"/>
                <a:cs typeface="Times New Roman" panose="02020603050405020304" pitchFamily="18" charset="0"/>
              </a:rPr>
              <a:t>.</a:t>
            </a:r>
          </a:p>
          <a:p>
            <a:pPr fontAlgn="base">
              <a:spcBef>
                <a:spcPts val="1200"/>
              </a:spcBef>
              <a:buFont typeface="+mj-lt"/>
              <a:buAutoNum type="arabicPeriod"/>
            </a:pPr>
            <a:r>
              <a:rPr lang="en-US" sz="2000" dirty="0" smtClean="0">
                <a:solidFill>
                  <a:srgbClr val="273239"/>
                </a:solidFill>
                <a:latin typeface="Times New Roman" panose="02020603050405020304" pitchFamily="18" charset="0"/>
                <a:cs typeface="Times New Roman" panose="02020603050405020304" pitchFamily="18" charset="0"/>
              </a:rPr>
              <a:t>The </a:t>
            </a:r>
            <a:r>
              <a:rPr lang="en-US" sz="2000" dirty="0">
                <a:solidFill>
                  <a:srgbClr val="273239"/>
                </a:solidFill>
                <a:latin typeface="Times New Roman" panose="02020603050405020304" pitchFamily="18" charset="0"/>
                <a:cs typeface="Times New Roman" panose="02020603050405020304" pitchFamily="18" charset="0"/>
              </a:rPr>
              <a:t>first function consist of initial peer acquisition and authentication. </a:t>
            </a:r>
            <a:r>
              <a:rPr lang="en-US" sz="2000" dirty="0" smtClean="0">
                <a:solidFill>
                  <a:srgbClr val="273239"/>
                </a:solidFill>
                <a:latin typeface="Times New Roman" panose="02020603050405020304" pitchFamily="18" charset="0"/>
                <a:cs typeface="Times New Roman" panose="02020603050405020304" pitchFamily="18" charset="0"/>
              </a:rPr>
              <a:t>Both </a:t>
            </a:r>
            <a:r>
              <a:rPr lang="en-US" sz="2000" dirty="0">
                <a:solidFill>
                  <a:srgbClr val="273239"/>
                </a:solidFill>
                <a:latin typeface="Times New Roman" panose="02020603050405020304" pitchFamily="18" charset="0"/>
                <a:cs typeface="Times New Roman" panose="02020603050405020304" pitchFamily="18" charset="0"/>
              </a:rPr>
              <a:t>the peers established a TCP connection and perform message exchange that guarantees both sides have agreed to communicate.</a:t>
            </a:r>
          </a:p>
          <a:p>
            <a:pPr fontAlgn="base">
              <a:spcBef>
                <a:spcPts val="1200"/>
              </a:spcBef>
              <a:buFont typeface="+mj-lt"/>
              <a:buAutoNum type="arabicPeriod"/>
            </a:pPr>
            <a:r>
              <a:rPr lang="en-US" sz="2000" dirty="0">
                <a:solidFill>
                  <a:srgbClr val="273239"/>
                </a:solidFill>
                <a:latin typeface="Times New Roman" panose="02020603050405020304" pitchFamily="18" charset="0"/>
                <a:cs typeface="Times New Roman" panose="02020603050405020304" pitchFamily="18" charset="0"/>
              </a:rPr>
              <a:t>The second function mainly focus on sending negative or positive reach-ability information.</a:t>
            </a:r>
          </a:p>
          <a:p>
            <a:pPr fontAlgn="base">
              <a:spcBef>
                <a:spcPts val="1200"/>
              </a:spcBef>
              <a:buFont typeface="+mj-lt"/>
              <a:buAutoNum type="arabicPeriod"/>
            </a:pPr>
            <a:r>
              <a:rPr lang="en-US" sz="2000" dirty="0">
                <a:solidFill>
                  <a:srgbClr val="273239"/>
                </a:solidFill>
                <a:latin typeface="Times New Roman" panose="02020603050405020304" pitchFamily="18" charset="0"/>
                <a:cs typeface="Times New Roman" panose="02020603050405020304" pitchFamily="18" charset="0"/>
              </a:rPr>
              <a:t>The third function verifies that the peers and the network connection between them are functioning correctly.</a:t>
            </a:r>
          </a:p>
        </p:txBody>
      </p:sp>
    </p:spTree>
    <p:extLst>
      <p:ext uri="{BB962C8B-B14F-4D97-AF65-F5344CB8AC3E}">
        <p14:creationId xmlns:p14="http://schemas.microsoft.com/office/powerpoint/2010/main" val="239434095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20"/>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rgbClr val="000000"/>
                </a:solidFill>
                <a:latin typeface="Times New Roman"/>
                <a:ea typeface="Times New Roman"/>
                <a:cs typeface="Times New Roman"/>
                <a:sym typeface="Times New Roman"/>
              </a:rPr>
              <a:t>168</a:t>
            </a:fld>
            <a:endParaRPr sz="900">
              <a:solidFill>
                <a:srgbClr val="000000"/>
              </a:solidFill>
              <a:latin typeface="Times New Roman"/>
              <a:ea typeface="Times New Roman"/>
              <a:cs typeface="Times New Roman"/>
              <a:sym typeface="Times New Roman"/>
            </a:endParaRPr>
          </a:p>
        </p:txBody>
      </p:sp>
      <p:pic>
        <p:nvPicPr>
          <p:cNvPr id="1357" name="Google Shape;1357;p120"/>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1360" name="Google Shape;1360;p120"/>
          <p:cNvSpPr/>
          <p:nvPr/>
        </p:nvSpPr>
        <p:spPr>
          <a:xfrm>
            <a:off x="994025" y="1079050"/>
            <a:ext cx="6978000" cy="1342800"/>
          </a:xfrm>
          <a:prstGeom prst="ellipseRibbon2">
            <a:avLst>
              <a:gd name="adj1" fmla="val 25000"/>
              <a:gd name="adj2" fmla="val 50000"/>
              <a:gd name="adj3" fmla="val 12500"/>
            </a:avLst>
          </a:prstGeom>
          <a:solidFill>
            <a:schemeClr val="lt2"/>
          </a:solidFill>
          <a:ln w="9525" cap="flat" cmpd="sng">
            <a:solidFill>
              <a:schemeClr val="dk2"/>
            </a:solidFill>
            <a:prstDash val="solid"/>
            <a:round/>
            <a:headEnd type="none" w="sm" len="sm"/>
            <a:tailEnd type="none" w="sm" len="sm"/>
          </a:ln>
          <a:effectLst>
            <a:outerShdw blurRad="442913" dist="95250" algn="bl" rotWithShape="0">
              <a:srgbClr val="000000">
                <a:alpha val="39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700" b="1">
                <a:latin typeface="Times New Roman"/>
                <a:ea typeface="Times New Roman"/>
                <a:cs typeface="Times New Roman"/>
                <a:sym typeface="Times New Roman"/>
              </a:rPr>
              <a:t>Thank You</a:t>
            </a:r>
            <a:endParaRPr sz="3700" b="1">
              <a:latin typeface="Times New Roman"/>
              <a:ea typeface="Times New Roman"/>
              <a:cs typeface="Times New Roman"/>
              <a:sym typeface="Times New Roman"/>
            </a:endParaRPr>
          </a:p>
        </p:txBody>
      </p:sp>
      <p:sp>
        <p:nvSpPr>
          <p:cNvPr id="1361" name="Google Shape;1361;p120"/>
          <p:cNvSpPr/>
          <p:nvPr/>
        </p:nvSpPr>
        <p:spPr>
          <a:xfrm>
            <a:off x="2829525" y="2529775"/>
            <a:ext cx="3417000" cy="81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Any Questions</a:t>
            </a:r>
            <a:endParaRPr sz="37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17</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Message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500742" y="3201310"/>
            <a:ext cx="8262865" cy="1785104"/>
          </a:xfrm>
          <a:prstGeom prst="rect">
            <a:avLst/>
          </a:prstGeom>
          <a:solidFill>
            <a:schemeClr val="accent4">
              <a:lumMod val="20000"/>
              <a:lumOff val="80000"/>
            </a:schemeClr>
          </a:solidFill>
        </p:spPr>
        <p:txBody>
          <a:bodyPr wrap="square">
            <a:spAutoFit/>
          </a:bodyPr>
          <a:lstStyle/>
          <a:p>
            <a:r>
              <a:rPr lang="en-US" sz="2000" dirty="0" smtClean="0">
                <a:solidFill>
                  <a:srgbClr val="FF0000"/>
                </a:solidFill>
                <a:latin typeface="Times New Roman" panose="02020603050405020304" pitchFamily="18" charset="0"/>
                <a:cs typeface="Times New Roman" panose="02020603050405020304" pitchFamily="18" charset="0"/>
              </a:rPr>
              <a:t>Disadvantages of Message switching:</a:t>
            </a:r>
            <a:endParaRPr lang="en-US" sz="2000"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Every switch in transit path needs enough storage to accommodate entire message.</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Because of store-and-forward technique and waits included until resources are available, message switching is very slow.</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Message switching was not a solution for streaming media and real-time applications.</a:t>
            </a:r>
          </a:p>
        </p:txBody>
      </p:sp>
      <p:sp>
        <p:nvSpPr>
          <p:cNvPr id="2" name="Rectangle 1"/>
          <p:cNvSpPr/>
          <p:nvPr/>
        </p:nvSpPr>
        <p:spPr>
          <a:xfrm>
            <a:off x="500742" y="806092"/>
            <a:ext cx="8262865" cy="2339102"/>
          </a:xfrm>
          <a:prstGeom prst="rect">
            <a:avLst/>
          </a:prstGeom>
          <a:solidFill>
            <a:schemeClr val="accent2">
              <a:lumMod val="20000"/>
              <a:lumOff val="80000"/>
            </a:schemeClr>
          </a:solid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Advantages of Message switching:</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 channels are shared among the communicating devices that improve the efficiency of using available bandwidth.</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Traffic congestion can be reduced because the message is temporarily stored in the nodes.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Message priority can be used to manage the network.</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size of the message which is sent over the network can be varied. Therefore, it supports the data of unlimited size.</a:t>
            </a:r>
          </a:p>
        </p:txBody>
      </p:sp>
    </p:spTree>
    <p:extLst>
      <p:ext uri="{BB962C8B-B14F-4D97-AF65-F5344CB8AC3E}">
        <p14:creationId xmlns:p14="http://schemas.microsoft.com/office/powerpoint/2010/main" val="4148726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18</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Packet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609600" y="851937"/>
            <a:ext cx="8019836" cy="3770263"/>
          </a:xfrm>
          <a:prstGeom prst="rect">
            <a:avLst/>
          </a:prstGeom>
          <a:solidFill>
            <a:schemeClr val="accent2">
              <a:lumMod val="20000"/>
              <a:lumOff val="80000"/>
            </a:schemeClr>
          </a:solidFill>
        </p:spPr>
        <p:txBody>
          <a:bodyPr wrap="square">
            <a:spAutoFit/>
          </a:bodyPr>
          <a:lstStyle/>
          <a:p>
            <a:pPr marL="285750" indent="-285750">
              <a:spcBef>
                <a:spcPts val="600"/>
              </a:spcBef>
              <a:buFont typeface="Arial" panose="020B0604020202020204" pitchFamily="34" charset="0"/>
              <a:buChar char="•"/>
            </a:pPr>
            <a:r>
              <a:rPr lang="en-US" sz="1900" dirty="0" smtClean="0">
                <a:latin typeface="Times New Roman" panose="02020603050405020304" pitchFamily="18" charset="0"/>
                <a:cs typeface="Times New Roman" panose="02020603050405020304" pitchFamily="18" charset="0"/>
              </a:rPr>
              <a:t>In </a:t>
            </a:r>
            <a:r>
              <a:rPr lang="en-US" sz="1900" dirty="0">
                <a:latin typeface="Times New Roman" panose="02020603050405020304" pitchFamily="18" charset="0"/>
                <a:cs typeface="Times New Roman" panose="02020603050405020304" pitchFamily="18" charset="0"/>
              </a:rPr>
              <a:t>packet switching </a:t>
            </a:r>
            <a:r>
              <a:rPr lang="en-US" sz="1900" dirty="0" smtClean="0">
                <a:latin typeface="Times New Roman" panose="02020603050405020304" pitchFamily="18" charset="0"/>
                <a:cs typeface="Times New Roman" panose="02020603050405020304" pitchFamily="18" charset="0"/>
              </a:rPr>
              <a:t>technique the </a:t>
            </a:r>
            <a:r>
              <a:rPr lang="en-US" sz="1900" dirty="0">
                <a:latin typeface="Times New Roman" panose="02020603050405020304" pitchFamily="18" charset="0"/>
                <a:cs typeface="Times New Roman" panose="02020603050405020304" pitchFamily="18" charset="0"/>
              </a:rPr>
              <a:t>message is sent in one go, but it is divided into smaller pieces</a:t>
            </a:r>
            <a:r>
              <a:rPr lang="en-US" sz="1900" dirty="0" smtClean="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known as </a:t>
            </a:r>
            <a:r>
              <a:rPr lang="en-US" sz="1900" dirty="0" smtClean="0">
                <a:latin typeface="Times New Roman" panose="02020603050405020304" pitchFamily="18" charset="0"/>
                <a:cs typeface="Times New Roman" panose="02020603050405020304" pitchFamily="18" charset="0"/>
              </a:rPr>
              <a:t>packets, </a:t>
            </a:r>
            <a:r>
              <a:rPr lang="en-US" sz="1900" dirty="0">
                <a:latin typeface="Times New Roman" panose="02020603050405020304" pitchFamily="18" charset="0"/>
                <a:cs typeface="Times New Roman" panose="02020603050405020304" pitchFamily="18" charset="0"/>
              </a:rPr>
              <a:t>and they are sent individually.</a:t>
            </a:r>
          </a:p>
          <a:p>
            <a:pPr marL="285750" indent="-285750">
              <a:spcBef>
                <a:spcPts val="600"/>
              </a:spcBef>
              <a:buFont typeface="Arial" panose="020B0604020202020204" pitchFamily="34" charset="0"/>
              <a:buChar char="•"/>
            </a:pPr>
            <a:r>
              <a:rPr lang="en-US" sz="1900" dirty="0" smtClean="0">
                <a:latin typeface="Times New Roman" panose="02020603050405020304" pitchFamily="18" charset="0"/>
                <a:cs typeface="Times New Roman" panose="02020603050405020304" pitchFamily="18" charset="0"/>
              </a:rPr>
              <a:t>Packets </a:t>
            </a:r>
            <a:r>
              <a:rPr lang="en-US" sz="1900" dirty="0">
                <a:latin typeface="Times New Roman" panose="02020603050405020304" pitchFamily="18" charset="0"/>
                <a:cs typeface="Times New Roman" panose="02020603050405020304" pitchFamily="18" charset="0"/>
              </a:rPr>
              <a:t>are given a unique number to identify their order at the receiving end.</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Every packet contains some information in its headers such as source address, destination address and sequence number.</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Packets </a:t>
            </a:r>
            <a:r>
              <a:rPr lang="en-US" sz="1900" dirty="0" smtClean="0">
                <a:latin typeface="Times New Roman" panose="02020603050405020304" pitchFamily="18" charset="0"/>
                <a:cs typeface="Times New Roman" panose="02020603050405020304" pitchFamily="18" charset="0"/>
              </a:rPr>
              <a:t>travel </a:t>
            </a:r>
            <a:r>
              <a:rPr lang="en-US" sz="1900" dirty="0">
                <a:latin typeface="Times New Roman" panose="02020603050405020304" pitchFamily="18" charset="0"/>
                <a:cs typeface="Times New Roman" panose="02020603050405020304" pitchFamily="18" charset="0"/>
              </a:rPr>
              <a:t>across the network, taking the shortest path as possible.</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All the packets are reassembled at the receiving end in correct order.</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If any packet is missing or corrupted, then the message will be sent to resend the message.</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If the correct order of the packets is reached, then the acknowledgment message will be sent.</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16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19</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58750"/>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Packet Switching </a:t>
            </a:r>
            <a:r>
              <a:rPr lang="en" sz="2800" dirty="0">
                <a:solidFill>
                  <a:srgbClr val="002060"/>
                </a:solidFill>
                <a:latin typeface="Times New Roman"/>
                <a:ea typeface="Times New Roman"/>
                <a:cs typeface="Times New Roman"/>
                <a:sym typeface="Times New Roman"/>
              </a:rPr>
              <a:t>Techniques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pic>
        <p:nvPicPr>
          <p:cNvPr id="5" name="Picture 4"/>
          <p:cNvPicPr>
            <a:picLocks noChangeAspect="1"/>
          </p:cNvPicPr>
          <p:nvPr/>
        </p:nvPicPr>
        <p:blipFill>
          <a:blip r:embed="rId4"/>
          <a:stretch>
            <a:fillRect/>
          </a:stretch>
        </p:blipFill>
        <p:spPr>
          <a:xfrm>
            <a:off x="1266145" y="941613"/>
            <a:ext cx="6422030" cy="2846615"/>
          </a:xfrm>
          <a:prstGeom prst="rect">
            <a:avLst/>
          </a:prstGeom>
        </p:spPr>
      </p:pic>
      <p:sp>
        <p:nvSpPr>
          <p:cNvPr id="6" name="Rectangle 5"/>
          <p:cNvSpPr/>
          <p:nvPr/>
        </p:nvSpPr>
        <p:spPr>
          <a:xfrm>
            <a:off x="305872" y="4025444"/>
            <a:ext cx="5485328" cy="1015663"/>
          </a:xfrm>
          <a:prstGeom prst="rect">
            <a:avLst/>
          </a:prstGeom>
          <a:solidFill>
            <a:schemeClr val="accent2">
              <a:lumMod val="20000"/>
              <a:lumOff val="80000"/>
            </a:schemeClr>
          </a:solidFill>
        </p:spPr>
        <p:txBody>
          <a:bodyPr wrap="square">
            <a:spAutoFit/>
          </a:bodyPr>
          <a:lstStyle/>
          <a:p>
            <a:pPr algn="just"/>
            <a:r>
              <a:rPr lang="en-US" sz="2000" dirty="0">
                <a:solidFill>
                  <a:srgbClr val="333333"/>
                </a:solidFill>
                <a:latin typeface="Times New Roman" panose="02020603050405020304" pitchFamily="18" charset="0"/>
                <a:cs typeface="Times New Roman" panose="02020603050405020304" pitchFamily="18" charset="0"/>
              </a:rPr>
              <a:t>There are two approaches to Packet Switching:</a:t>
            </a:r>
          </a:p>
          <a:p>
            <a:pPr marL="285750" indent="-285750" algn="just">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Datagram Packet </a:t>
            </a:r>
            <a:r>
              <a:rPr lang="en-US" sz="2000" dirty="0" smtClean="0">
                <a:solidFill>
                  <a:srgbClr val="FF0000"/>
                </a:solidFill>
                <a:latin typeface="Times New Roman" panose="02020603050405020304" pitchFamily="18" charset="0"/>
                <a:cs typeface="Times New Roman" panose="02020603050405020304" pitchFamily="18" charset="0"/>
              </a:rPr>
              <a:t>switching</a:t>
            </a:r>
          </a:p>
          <a:p>
            <a:pPr marL="285750" indent="-285750" algn="just">
              <a:buFont typeface="Arial" panose="020B0604020202020204" pitchFamily="34" charset="0"/>
              <a:buChar char="•"/>
            </a:pPr>
            <a:r>
              <a:rPr lang="en-IN" sz="2000" dirty="0">
                <a:solidFill>
                  <a:srgbClr val="FF0000"/>
                </a:solidFill>
                <a:latin typeface="Times New Roman" panose="02020603050405020304" pitchFamily="18" charset="0"/>
                <a:cs typeface="Times New Roman" panose="02020603050405020304" pitchFamily="18" charset="0"/>
              </a:rPr>
              <a:t>Virtual Circuit </a:t>
            </a:r>
            <a:r>
              <a:rPr lang="en-IN" sz="2000" dirty="0" smtClean="0">
                <a:solidFill>
                  <a:srgbClr val="FF0000"/>
                </a:solidFill>
                <a:latin typeface="Times New Roman" panose="02020603050405020304" pitchFamily="18" charset="0"/>
                <a:cs typeface="Times New Roman" panose="02020603050405020304" pitchFamily="18" charset="0"/>
              </a:rPr>
              <a:t>Switching</a:t>
            </a: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572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a:t>
            </a:fld>
            <a:endParaRPr sz="900">
              <a:solidFill>
                <a:schemeClr val="dk1"/>
              </a:solidFill>
              <a:latin typeface="Times New Roman"/>
              <a:ea typeface="Times New Roman"/>
              <a:cs typeface="Times New Roman"/>
              <a:sym typeface="Times New Roman"/>
            </a:endParaRPr>
          </a:p>
        </p:txBody>
      </p:sp>
      <p:sp>
        <p:nvSpPr>
          <p:cNvPr id="185" name="Google Shape;185;p29"/>
          <p:cNvSpPr/>
          <p:nvPr/>
        </p:nvSpPr>
        <p:spPr>
          <a:xfrm>
            <a:off x="41821" y="1389142"/>
            <a:ext cx="4006197"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600" b="1" dirty="0">
                <a:solidFill>
                  <a:srgbClr val="FF0000"/>
                </a:solidFill>
                <a:latin typeface="Times New Roman"/>
                <a:ea typeface="Times New Roman"/>
                <a:cs typeface="Times New Roman"/>
                <a:sym typeface="Times New Roman"/>
              </a:rPr>
              <a:t>Unit II: </a:t>
            </a:r>
            <a:r>
              <a:rPr lang="en" sz="3600" b="1" dirty="0" smtClean="0">
                <a:solidFill>
                  <a:srgbClr val="FF0000"/>
                </a:solidFill>
                <a:latin typeface="Times New Roman"/>
                <a:ea typeface="Times New Roman"/>
                <a:cs typeface="Times New Roman"/>
                <a:sym typeface="Times New Roman"/>
              </a:rPr>
              <a:t>Network</a:t>
            </a:r>
          </a:p>
          <a:p>
            <a:pPr marL="0" marR="0" lvl="0" indent="0" algn="ctr" rtl="0">
              <a:spcBef>
                <a:spcPts val="0"/>
              </a:spcBef>
              <a:spcAft>
                <a:spcPts val="0"/>
              </a:spcAft>
              <a:buNone/>
            </a:pPr>
            <a:r>
              <a:rPr lang="en" sz="3600" b="1" dirty="0" smtClean="0">
                <a:solidFill>
                  <a:srgbClr val="FF0000"/>
                </a:solidFill>
                <a:latin typeface="Times New Roman"/>
                <a:ea typeface="Times New Roman"/>
                <a:cs typeface="Times New Roman"/>
                <a:sym typeface="Times New Roman"/>
              </a:rPr>
              <a:t> </a:t>
            </a:r>
            <a:r>
              <a:rPr lang="en" sz="3600" b="1" dirty="0">
                <a:solidFill>
                  <a:srgbClr val="FF0000"/>
                </a:solidFill>
                <a:latin typeface="Times New Roman"/>
                <a:ea typeface="Times New Roman"/>
                <a:cs typeface="Times New Roman"/>
                <a:sym typeface="Times New Roman"/>
              </a:rPr>
              <a:t>Layer</a:t>
            </a:r>
            <a:endParaRPr sz="1100" b="1" dirty="0">
              <a:solidFill>
                <a:srgbClr val="FF0000"/>
              </a:solidFill>
              <a:latin typeface="Times New Roman"/>
              <a:ea typeface="Times New Roman"/>
              <a:cs typeface="Times New Roman"/>
              <a:sym typeface="Times New Roman"/>
            </a:endParaRPr>
          </a:p>
        </p:txBody>
      </p:sp>
      <p:pic>
        <p:nvPicPr>
          <p:cNvPr id="186"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pic>
        <p:nvPicPr>
          <p:cNvPr id="7" name="Picture 2"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099" y="459537"/>
            <a:ext cx="4818579" cy="3968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20</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11125"/>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3200" dirty="0" smtClean="0">
                <a:solidFill>
                  <a:srgbClr val="002060"/>
                </a:solidFill>
                <a:latin typeface="Times New Roman"/>
                <a:ea typeface="Times New Roman"/>
                <a:cs typeface="Times New Roman"/>
                <a:sym typeface="Times New Roman"/>
              </a:rPr>
              <a:t>Packet Switching</a:t>
            </a:r>
            <a:endParaRPr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85364" y="0"/>
            <a:ext cx="739015" cy="693244"/>
          </a:xfrm>
          <a:prstGeom prst="rect">
            <a:avLst/>
          </a:prstGeom>
          <a:noFill/>
          <a:ln>
            <a:noFill/>
          </a:ln>
        </p:spPr>
      </p:pic>
      <p:sp>
        <p:nvSpPr>
          <p:cNvPr id="3" name="Rectangle 2"/>
          <p:cNvSpPr/>
          <p:nvPr/>
        </p:nvSpPr>
        <p:spPr>
          <a:xfrm>
            <a:off x="824379" y="804916"/>
            <a:ext cx="7361678" cy="3862596"/>
          </a:xfrm>
          <a:prstGeom prst="rect">
            <a:avLst/>
          </a:prstGeom>
        </p:spPr>
        <p:txBody>
          <a:bodyPr wrap="square">
            <a:spAutoFit/>
          </a:bodyPr>
          <a:lstStyle/>
          <a:p>
            <a:pPr>
              <a:spcBef>
                <a:spcPts val="600"/>
              </a:spcBef>
            </a:pPr>
            <a:r>
              <a:rPr lang="en-US" sz="2000" dirty="0" smtClean="0">
                <a:solidFill>
                  <a:srgbClr val="FF0000"/>
                </a:solidFill>
                <a:latin typeface="Times New Roman" panose="02020603050405020304" pitchFamily="18" charset="0"/>
                <a:cs typeface="Times New Roman" panose="02020603050405020304" pitchFamily="18" charset="0"/>
              </a:rPr>
              <a:t>Advantages of Packet Switching</a:t>
            </a:r>
          </a:p>
          <a:p>
            <a:pPr marL="285750" indent="-28575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Delay </a:t>
            </a:r>
            <a:r>
              <a:rPr lang="en-US" sz="2000" dirty="0">
                <a:latin typeface="Times New Roman" panose="02020603050405020304" pitchFamily="18" charset="0"/>
                <a:cs typeface="Times New Roman" panose="02020603050405020304" pitchFamily="18" charset="0"/>
              </a:rPr>
              <a:t>in delivery of packets is less, since packets are sent as soon as they are available.</a:t>
            </a:r>
          </a:p>
          <a:p>
            <a:pPr marL="285750" indent="-28575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Switching </a:t>
            </a:r>
            <a:r>
              <a:rPr lang="en-US" sz="2000" dirty="0">
                <a:latin typeface="Times New Roman" panose="02020603050405020304" pitchFamily="18" charset="0"/>
                <a:cs typeface="Times New Roman" panose="02020603050405020304" pitchFamily="18" charset="0"/>
              </a:rPr>
              <a:t>devices don’t require massive storage, since they don’t have to store the entire messages before forwarding them to the next node.</a:t>
            </a:r>
          </a:p>
          <a:p>
            <a:pPr marL="285750" indent="-28575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Data </a:t>
            </a:r>
            <a:r>
              <a:rPr lang="en-US" sz="2000" dirty="0">
                <a:latin typeface="Times New Roman" panose="02020603050405020304" pitchFamily="18" charset="0"/>
                <a:cs typeface="Times New Roman" panose="02020603050405020304" pitchFamily="18" charset="0"/>
              </a:rPr>
              <a:t>delivery can continue even if some parts of the network faces link failure. Packets can be routed via other paths.</a:t>
            </a:r>
          </a:p>
          <a:p>
            <a:pPr marL="285750" indent="-28575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allows simultaneous usage of the same channel by multiple users.</a:t>
            </a:r>
          </a:p>
          <a:p>
            <a:pPr marL="285750" indent="-28575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ensures better bandwidth usage as a number of packets from multiple sources can be transferred via the same link.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090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21</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11125"/>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3200" dirty="0" smtClean="0">
                <a:solidFill>
                  <a:srgbClr val="002060"/>
                </a:solidFill>
                <a:latin typeface="Times New Roman"/>
                <a:ea typeface="Times New Roman"/>
                <a:cs typeface="Times New Roman"/>
                <a:sym typeface="Times New Roman"/>
              </a:rPr>
              <a:t>Packet Switching</a:t>
            </a:r>
            <a:endParaRPr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85364" y="0"/>
            <a:ext cx="739015" cy="693244"/>
          </a:xfrm>
          <a:prstGeom prst="rect">
            <a:avLst/>
          </a:prstGeom>
          <a:noFill/>
          <a:ln>
            <a:noFill/>
          </a:ln>
        </p:spPr>
      </p:pic>
      <p:sp>
        <p:nvSpPr>
          <p:cNvPr id="4" name="Rectangle 3"/>
          <p:cNvSpPr/>
          <p:nvPr/>
        </p:nvSpPr>
        <p:spPr>
          <a:xfrm>
            <a:off x="552236" y="1125771"/>
            <a:ext cx="7963114" cy="3170099"/>
          </a:xfrm>
          <a:prstGeom prst="rect">
            <a:avLst/>
          </a:prstGeom>
        </p:spPr>
        <p:txBody>
          <a:bodyPr wrap="square">
            <a:spAutoFit/>
          </a:bodyPr>
          <a:lstStyle/>
          <a:p>
            <a:pPr algn="just">
              <a:spcBef>
                <a:spcPts val="600"/>
              </a:spcBef>
            </a:pPr>
            <a:r>
              <a:rPr lang="en-US" sz="2000" dirty="0" smtClean="0">
                <a:solidFill>
                  <a:srgbClr val="FF0000"/>
                </a:solidFill>
                <a:latin typeface="Times New Roman" panose="02020603050405020304" pitchFamily="18" charset="0"/>
                <a:cs typeface="Times New Roman" panose="02020603050405020304" pitchFamily="18" charset="0"/>
              </a:rPr>
              <a:t>Disadvantages </a:t>
            </a:r>
            <a:r>
              <a:rPr lang="en-US" sz="2000" dirty="0">
                <a:solidFill>
                  <a:srgbClr val="FF0000"/>
                </a:solidFill>
                <a:latin typeface="Times New Roman" panose="02020603050405020304" pitchFamily="18" charset="0"/>
                <a:cs typeface="Times New Roman" panose="02020603050405020304" pitchFamily="18" charset="0"/>
              </a:rPr>
              <a:t>of Packet Switching</a:t>
            </a:r>
          </a:p>
          <a:p>
            <a:pPr marL="36000" algn="just">
              <a:spcBef>
                <a:spcPts val="12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They </a:t>
            </a:r>
            <a:r>
              <a:rPr lang="en-US" sz="2000" dirty="0">
                <a:latin typeface="Times New Roman" panose="02020603050405020304" pitchFamily="18" charset="0"/>
                <a:cs typeface="Times New Roman" panose="02020603050405020304" pitchFamily="18" charset="0"/>
              </a:rPr>
              <a:t>are unsuitable for applications that cannot afford delays in communication like high quality voice calls.</a:t>
            </a:r>
          </a:p>
          <a:p>
            <a:pPr marL="36000" algn="just">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Packet switching high installation costs.</a:t>
            </a:r>
          </a:p>
          <a:p>
            <a:pPr marL="36000" algn="just">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require complex protocols for delivery.</a:t>
            </a:r>
          </a:p>
          <a:p>
            <a:pPr marL="36000" algn="just">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Network problems may introduce errors in packets, delay in delivery of packets or loss of packets. If not properly handled, this may lead to loss of critical information.</a:t>
            </a:r>
          </a:p>
        </p:txBody>
      </p:sp>
    </p:spTree>
    <p:extLst>
      <p:ext uri="{BB962C8B-B14F-4D97-AF65-F5344CB8AC3E}">
        <p14:creationId xmlns:p14="http://schemas.microsoft.com/office/powerpoint/2010/main" val="1524863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22</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11125"/>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Datagram Packet Switching</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85364" y="0"/>
            <a:ext cx="739015" cy="693244"/>
          </a:xfrm>
          <a:prstGeom prst="rect">
            <a:avLst/>
          </a:prstGeom>
          <a:noFill/>
          <a:ln>
            <a:noFill/>
          </a:ln>
        </p:spPr>
      </p:pic>
      <p:sp>
        <p:nvSpPr>
          <p:cNvPr id="2" name="Rectangle 1"/>
          <p:cNvSpPr/>
          <p:nvPr/>
        </p:nvSpPr>
        <p:spPr>
          <a:xfrm>
            <a:off x="715521" y="804916"/>
            <a:ext cx="7957457" cy="3323987"/>
          </a:xfrm>
          <a:prstGeom prst="rect">
            <a:avLst/>
          </a:prstGeom>
        </p:spPr>
        <p:txBody>
          <a:bodyPr wrap="square">
            <a:spAutoFit/>
          </a:bodyPr>
          <a:lstStyle/>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a packet switching technology in which packet is known as a datagram, is considered as an independent entity. </a:t>
            </a:r>
            <a:endParaRPr lang="en-US" sz="2000" dirty="0" smtClean="0">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Datagram Packet Switching is also known as connectionless switching.</a:t>
            </a:r>
            <a:endParaRPr lang="en-IN" sz="2000" dirty="0">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packet contains the information about the destination and switch uses this information to forward the packet to the correct destination.</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packets are reassembled at the receiving end in correct order.</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Datagram Packet Switching technique, the path is not fixed.</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Intermediate nodes take the routing decisions to forward the packets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2399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23</a:t>
            </a:fld>
            <a:endParaRPr sz="900">
              <a:solidFill>
                <a:schemeClr val="dk1"/>
              </a:solidFill>
              <a:latin typeface="Times New Roman"/>
              <a:ea typeface="Times New Roman"/>
              <a:cs typeface="Times New Roman"/>
              <a:sym typeface="Times New Roman"/>
            </a:endParaRPr>
          </a:p>
        </p:txBody>
      </p:sp>
      <p:sp>
        <p:nvSpPr>
          <p:cNvPr id="297" name="Google Shape;297;p38"/>
          <p:cNvSpPr txBox="1">
            <a:spLocks noGrp="1"/>
          </p:cNvSpPr>
          <p:nvPr>
            <p:ph type="title" idx="4294967295"/>
          </p:nvPr>
        </p:nvSpPr>
        <p:spPr>
          <a:xfrm>
            <a:off x="1295400" y="111125"/>
            <a:ext cx="78486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smtClean="0">
                <a:solidFill>
                  <a:srgbClr val="002060"/>
                </a:solidFill>
                <a:latin typeface="Times New Roman"/>
                <a:ea typeface="Times New Roman"/>
                <a:cs typeface="Times New Roman"/>
                <a:sym typeface="Times New Roman"/>
              </a:rPr>
              <a:t>Virtual Circuit - Packet Switching</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85364" y="0"/>
            <a:ext cx="739015" cy="693244"/>
          </a:xfrm>
          <a:prstGeom prst="rect">
            <a:avLst/>
          </a:prstGeom>
          <a:noFill/>
          <a:ln>
            <a:noFill/>
          </a:ln>
        </p:spPr>
      </p:pic>
      <p:sp>
        <p:nvSpPr>
          <p:cNvPr id="2" name="Rectangle 1"/>
          <p:cNvSpPr/>
          <p:nvPr/>
        </p:nvSpPr>
        <p:spPr>
          <a:xfrm>
            <a:off x="1067840" y="1024835"/>
            <a:ext cx="7361678" cy="3477875"/>
          </a:xfrm>
          <a:prstGeom prst="rect">
            <a:avLst/>
          </a:prstGeom>
        </p:spPr>
        <p:txBody>
          <a:bodyPr wrap="square">
            <a:spAutoFit/>
          </a:bodyPr>
          <a:lstStyle/>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Virtual Circuit Switching is also known as connection-oriented switching.</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case of Virtual circuit switching, a preplanned route is established before the messages are sent.</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Call request and call accept packets are used to establish the connection between sender and receiver.</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case, the path is fixed for the duration of a logical connection.</a:t>
            </a:r>
          </a:p>
          <a:p>
            <a:pPr marL="342900" indent="-342900">
              <a:spcBef>
                <a:spcPts val="12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654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4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24</a:t>
            </a:fld>
            <a:endParaRPr sz="900">
              <a:solidFill>
                <a:schemeClr val="dk1"/>
              </a:solidFill>
              <a:latin typeface="Times New Roman"/>
              <a:ea typeface="Times New Roman"/>
              <a:cs typeface="Times New Roman"/>
              <a:sym typeface="Times New Roman"/>
            </a:endParaRPr>
          </a:p>
        </p:txBody>
      </p:sp>
      <p:sp>
        <p:nvSpPr>
          <p:cNvPr id="339" name="Google Shape;339;p41"/>
          <p:cNvSpPr txBox="1">
            <a:spLocks noGrp="1"/>
          </p:cNvSpPr>
          <p:nvPr>
            <p:ph type="title" idx="4294967295"/>
          </p:nvPr>
        </p:nvSpPr>
        <p:spPr>
          <a:xfrm>
            <a:off x="881063" y="155575"/>
            <a:ext cx="8262937" cy="423863"/>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400" b="1" dirty="0">
                <a:solidFill>
                  <a:srgbClr val="002060"/>
                </a:solidFill>
                <a:latin typeface="Times New Roman"/>
                <a:ea typeface="Times New Roman"/>
                <a:cs typeface="Times New Roman"/>
                <a:sym typeface="Times New Roman"/>
              </a:rPr>
              <a:t>Comparison of Virtual-Circuit and </a:t>
            </a:r>
            <a:r>
              <a:rPr lang="en" sz="2400" b="1" dirty="0" smtClean="0">
                <a:solidFill>
                  <a:srgbClr val="002060"/>
                </a:solidFill>
                <a:latin typeface="Times New Roman"/>
                <a:ea typeface="Times New Roman"/>
                <a:cs typeface="Times New Roman"/>
                <a:sym typeface="Times New Roman"/>
              </a:rPr>
              <a:t>Datagram</a:t>
            </a:r>
            <a:endParaRPr sz="2400" dirty="0">
              <a:latin typeface="Times New Roman"/>
              <a:ea typeface="Times New Roman"/>
              <a:cs typeface="Times New Roman"/>
              <a:sym typeface="Times New Roman"/>
            </a:endParaRPr>
          </a:p>
        </p:txBody>
      </p:sp>
      <p:pic>
        <p:nvPicPr>
          <p:cNvPr id="341" name="Google Shape;341;p41"/>
          <p:cNvPicPr preferRelativeResize="0"/>
          <p:nvPr/>
        </p:nvPicPr>
        <p:blipFill rotWithShape="1">
          <a:blip r:embed="rId3">
            <a:alphaModFix/>
          </a:blip>
          <a:srcRect/>
          <a:stretch/>
        </p:blipFill>
        <p:spPr>
          <a:xfrm>
            <a:off x="41822" y="47020"/>
            <a:ext cx="583212" cy="531714"/>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903295621"/>
              </p:ext>
            </p:extLst>
          </p:nvPr>
        </p:nvGraphicFramePr>
        <p:xfrm>
          <a:off x="752355" y="709999"/>
          <a:ext cx="8009679" cy="4057264"/>
        </p:xfrm>
        <a:graphic>
          <a:graphicData uri="http://schemas.openxmlformats.org/drawingml/2006/table">
            <a:tbl>
              <a:tblPr>
                <a:tableStyleId>{749FF8C7-4B61-4259-8CFB-3905E314E421}</a:tableStyleId>
              </a:tblPr>
              <a:tblGrid>
                <a:gridCol w="1073702">
                  <a:extLst>
                    <a:ext uri="{9D8B030D-6E8A-4147-A177-3AD203B41FA5}">
                      <a16:colId xmlns:a16="http://schemas.microsoft.com/office/drawing/2014/main" val="20000"/>
                    </a:ext>
                  </a:extLst>
                </a:gridCol>
                <a:gridCol w="3537567">
                  <a:extLst>
                    <a:ext uri="{9D8B030D-6E8A-4147-A177-3AD203B41FA5}">
                      <a16:colId xmlns:a16="http://schemas.microsoft.com/office/drawing/2014/main" val="20001"/>
                    </a:ext>
                  </a:extLst>
                </a:gridCol>
                <a:gridCol w="3398410">
                  <a:extLst>
                    <a:ext uri="{9D8B030D-6E8A-4147-A177-3AD203B41FA5}">
                      <a16:colId xmlns:a16="http://schemas.microsoft.com/office/drawing/2014/main" val="20002"/>
                    </a:ext>
                  </a:extLst>
                </a:gridCol>
              </a:tblGrid>
              <a:tr h="374815">
                <a:tc>
                  <a:txBody>
                    <a:bodyPr/>
                    <a:lstStyle/>
                    <a:p>
                      <a:pPr algn="ctr" fontAlgn="ctr"/>
                      <a:r>
                        <a:rPr lang="en-IN" sz="1800" b="1" dirty="0"/>
                        <a:t>Criteria</a:t>
                      </a:r>
                    </a:p>
                  </a:txBody>
                  <a:tcPr marL="43848" marR="43848" marT="61388" marB="61388" anchor="ctr">
                    <a:solidFill>
                      <a:schemeClr val="accent1">
                        <a:lumMod val="40000"/>
                        <a:lumOff val="60000"/>
                      </a:schemeClr>
                    </a:solidFill>
                  </a:tcPr>
                </a:tc>
                <a:tc>
                  <a:txBody>
                    <a:bodyPr/>
                    <a:lstStyle/>
                    <a:p>
                      <a:pPr algn="ctr" fontAlgn="ctr"/>
                      <a:r>
                        <a:rPr lang="en-IN" sz="1800" b="1" dirty="0"/>
                        <a:t>Virtual Circuit Networks</a:t>
                      </a:r>
                    </a:p>
                  </a:txBody>
                  <a:tcPr marL="43848" marR="43848" marT="61388" marB="61388" anchor="ctr">
                    <a:solidFill>
                      <a:schemeClr val="accent1">
                        <a:lumMod val="40000"/>
                        <a:lumOff val="60000"/>
                      </a:schemeClr>
                    </a:solidFill>
                  </a:tcPr>
                </a:tc>
                <a:tc>
                  <a:txBody>
                    <a:bodyPr/>
                    <a:lstStyle/>
                    <a:p>
                      <a:pPr algn="ctr" fontAlgn="ctr"/>
                      <a:r>
                        <a:rPr lang="en-IN" sz="1800" b="1" dirty="0"/>
                        <a:t>Datagram Networks</a:t>
                      </a:r>
                    </a:p>
                  </a:txBody>
                  <a:tcPr marL="43848" marR="43848" marT="61388" marB="61388" anchor="ctr">
                    <a:solidFill>
                      <a:schemeClr val="accent1">
                        <a:lumMod val="40000"/>
                        <a:lumOff val="60000"/>
                      </a:schemeClr>
                    </a:solidFill>
                  </a:tcPr>
                </a:tc>
                <a:extLst>
                  <a:ext uri="{0D108BD9-81ED-4DB2-BD59-A6C34878D82A}">
                    <a16:rowId xmlns:a16="http://schemas.microsoft.com/office/drawing/2014/main" val="10000"/>
                  </a:ext>
                </a:extLst>
              </a:tr>
              <a:tr h="385865">
                <a:tc>
                  <a:txBody>
                    <a:bodyPr/>
                    <a:lstStyle/>
                    <a:p>
                      <a:pPr algn="ctr" fontAlgn="ctr"/>
                      <a:r>
                        <a:rPr lang="en-IN" sz="1800" dirty="0">
                          <a:effectLst/>
                        </a:rPr>
                        <a:t>Connection Establishment</a:t>
                      </a:r>
                      <a:endParaRPr lang="en-IN" sz="1800" b="0" dirty="0">
                        <a:effectLst/>
                      </a:endParaRPr>
                    </a:p>
                  </a:txBody>
                  <a:tcPr marL="43848" marR="43848" marT="61388" marB="61388" anchor="ctr"/>
                </a:tc>
                <a:tc>
                  <a:txBody>
                    <a:bodyPr/>
                    <a:lstStyle/>
                    <a:p>
                      <a:pPr algn="ctr" fontAlgn="ctr"/>
                      <a:r>
                        <a:rPr lang="en-US" sz="1800" dirty="0">
                          <a:effectLst/>
                        </a:rPr>
                        <a:t>Prior to data transmission, a connection is established between sender and receiver.</a:t>
                      </a:r>
                      <a:endParaRPr lang="en-US" sz="1800" b="0" dirty="0">
                        <a:effectLst/>
                      </a:endParaRPr>
                    </a:p>
                  </a:txBody>
                  <a:tcPr marL="43848" marR="43848" marT="61388" marB="61388" anchor="ctr"/>
                </a:tc>
                <a:tc>
                  <a:txBody>
                    <a:bodyPr/>
                    <a:lstStyle/>
                    <a:p>
                      <a:pPr algn="ctr" fontAlgn="ctr"/>
                      <a:r>
                        <a:rPr lang="en-US" sz="1800" dirty="0">
                          <a:effectLst/>
                        </a:rPr>
                        <a:t>No connection setup is required.</a:t>
                      </a:r>
                      <a:endParaRPr lang="en-US" sz="1800" b="0" dirty="0">
                        <a:effectLst/>
                      </a:endParaRPr>
                    </a:p>
                  </a:txBody>
                  <a:tcPr marL="43848" marR="43848" marT="61388" marB="61388" anchor="ctr"/>
                </a:tc>
                <a:extLst>
                  <a:ext uri="{0D108BD9-81ED-4DB2-BD59-A6C34878D82A}">
                    <a16:rowId xmlns:a16="http://schemas.microsoft.com/office/drawing/2014/main" val="10001"/>
                  </a:ext>
                </a:extLst>
              </a:tr>
              <a:tr h="473561">
                <a:tc>
                  <a:txBody>
                    <a:bodyPr/>
                    <a:lstStyle/>
                    <a:p>
                      <a:pPr algn="ctr" fontAlgn="ctr"/>
                      <a:r>
                        <a:rPr lang="en-IN" sz="1800" dirty="0">
                          <a:effectLst/>
                        </a:rPr>
                        <a:t>Routing</a:t>
                      </a:r>
                      <a:endParaRPr lang="en-IN" sz="1800" b="0" dirty="0">
                        <a:effectLst/>
                      </a:endParaRPr>
                    </a:p>
                  </a:txBody>
                  <a:tcPr marL="43848" marR="43848" marT="61388" marB="61388" anchor="ctr"/>
                </a:tc>
                <a:tc>
                  <a:txBody>
                    <a:bodyPr/>
                    <a:lstStyle/>
                    <a:p>
                      <a:pPr algn="ctr" fontAlgn="ctr"/>
                      <a:r>
                        <a:rPr lang="en-US" sz="1800" dirty="0">
                          <a:effectLst/>
                        </a:rPr>
                        <a:t>Routing decisions are made once during connection setup and remain fixed throughout the duration of the connection.</a:t>
                      </a:r>
                      <a:endParaRPr lang="en-US" sz="1800" b="0" dirty="0">
                        <a:effectLst/>
                      </a:endParaRPr>
                    </a:p>
                  </a:txBody>
                  <a:tcPr marL="43848" marR="43848" marT="61388" marB="61388" anchor="ctr"/>
                </a:tc>
                <a:tc>
                  <a:txBody>
                    <a:bodyPr/>
                    <a:lstStyle/>
                    <a:p>
                      <a:pPr algn="ctr" fontAlgn="ctr"/>
                      <a:r>
                        <a:rPr lang="en-US" sz="1800" dirty="0">
                          <a:effectLst/>
                        </a:rPr>
                        <a:t>Routing decisions are made independently for each packet and can vary based on network conditions.</a:t>
                      </a:r>
                      <a:endParaRPr lang="en-US" sz="1800" b="0" dirty="0">
                        <a:effectLst/>
                      </a:endParaRPr>
                    </a:p>
                  </a:txBody>
                  <a:tcPr marL="43848" marR="43848" marT="61388" marB="61388" anchor="ctr"/>
                </a:tc>
                <a:extLst>
                  <a:ext uri="{0D108BD9-81ED-4DB2-BD59-A6C34878D82A}">
                    <a16:rowId xmlns:a16="http://schemas.microsoft.com/office/drawing/2014/main" val="10002"/>
                  </a:ext>
                </a:extLst>
              </a:tr>
              <a:tr h="473561">
                <a:tc>
                  <a:txBody>
                    <a:bodyPr/>
                    <a:lstStyle/>
                    <a:p>
                      <a:pPr algn="ctr" fontAlgn="ctr"/>
                      <a:r>
                        <a:rPr lang="en-IN" sz="1800">
                          <a:effectLst/>
                        </a:rPr>
                        <a:t>Flow Control </a:t>
                      </a:r>
                      <a:endParaRPr lang="en-IN" sz="1800" b="0">
                        <a:effectLst/>
                      </a:endParaRPr>
                    </a:p>
                  </a:txBody>
                  <a:tcPr marL="43848" marR="43848" marT="61388" marB="61388" anchor="ctr"/>
                </a:tc>
                <a:tc>
                  <a:txBody>
                    <a:bodyPr/>
                    <a:lstStyle/>
                    <a:p>
                      <a:pPr algn="ctr" fontAlgn="ctr"/>
                      <a:r>
                        <a:rPr lang="en-US" sz="1800" dirty="0">
                          <a:effectLst/>
                        </a:rPr>
                        <a:t>Uses explicit flow control, where the sender adjusts its rate of transmission based on feedback from the receiver.</a:t>
                      </a:r>
                      <a:endParaRPr lang="en-US" sz="1800" b="0" dirty="0">
                        <a:effectLst/>
                      </a:endParaRPr>
                    </a:p>
                  </a:txBody>
                  <a:tcPr marL="43848" marR="43848" marT="61388" marB="61388" anchor="ctr"/>
                </a:tc>
                <a:tc>
                  <a:txBody>
                    <a:bodyPr/>
                    <a:lstStyle/>
                    <a:p>
                      <a:pPr algn="ctr" fontAlgn="ctr"/>
                      <a:r>
                        <a:rPr lang="en-US" sz="1800" dirty="0">
                          <a:effectLst/>
                        </a:rPr>
                        <a:t>Uses implicit flow control, where the sender assumes a certain level of available bandwidth and sends packets accordingly.</a:t>
                      </a:r>
                      <a:endParaRPr lang="en-US" sz="1800" b="0" dirty="0">
                        <a:effectLst/>
                      </a:endParaRPr>
                    </a:p>
                  </a:txBody>
                  <a:tcPr marL="43848" marR="43848" marT="61388" marB="61388"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1961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4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25</a:t>
            </a:fld>
            <a:endParaRPr sz="900">
              <a:solidFill>
                <a:schemeClr val="dk1"/>
              </a:solidFill>
              <a:latin typeface="Times New Roman"/>
              <a:ea typeface="Times New Roman"/>
              <a:cs typeface="Times New Roman"/>
              <a:sym typeface="Times New Roman"/>
            </a:endParaRPr>
          </a:p>
        </p:txBody>
      </p:sp>
      <p:sp>
        <p:nvSpPr>
          <p:cNvPr id="339" name="Google Shape;339;p41"/>
          <p:cNvSpPr txBox="1">
            <a:spLocks noGrp="1"/>
          </p:cNvSpPr>
          <p:nvPr>
            <p:ph type="title" idx="4294967295"/>
          </p:nvPr>
        </p:nvSpPr>
        <p:spPr>
          <a:xfrm>
            <a:off x="879475" y="77788"/>
            <a:ext cx="8264525" cy="315912"/>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400" b="1" dirty="0">
                <a:solidFill>
                  <a:srgbClr val="002060"/>
                </a:solidFill>
                <a:latin typeface="Times New Roman"/>
                <a:ea typeface="Times New Roman"/>
                <a:cs typeface="Times New Roman"/>
                <a:sym typeface="Times New Roman"/>
              </a:rPr>
              <a:t>Comparison of Virtual-Circuit and </a:t>
            </a:r>
            <a:r>
              <a:rPr lang="en" sz="2400" b="1" dirty="0" smtClean="0">
                <a:solidFill>
                  <a:srgbClr val="002060"/>
                </a:solidFill>
                <a:latin typeface="Times New Roman"/>
                <a:ea typeface="Times New Roman"/>
                <a:cs typeface="Times New Roman"/>
                <a:sym typeface="Times New Roman"/>
              </a:rPr>
              <a:t>Datagram</a:t>
            </a:r>
            <a:endParaRPr sz="2400" dirty="0">
              <a:latin typeface="Times New Roman"/>
              <a:ea typeface="Times New Roman"/>
              <a:cs typeface="Times New Roman"/>
              <a:sym typeface="Times New Roman"/>
            </a:endParaRPr>
          </a:p>
        </p:txBody>
      </p:sp>
      <p:pic>
        <p:nvPicPr>
          <p:cNvPr id="341" name="Google Shape;341;p41"/>
          <p:cNvPicPr preferRelativeResize="0"/>
          <p:nvPr/>
        </p:nvPicPr>
        <p:blipFill rotWithShape="1">
          <a:blip r:embed="rId3">
            <a:alphaModFix/>
          </a:blip>
          <a:srcRect/>
          <a:stretch/>
        </p:blipFill>
        <p:spPr>
          <a:xfrm>
            <a:off x="41822" y="47020"/>
            <a:ext cx="583212" cy="531714"/>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187573091"/>
              </p:ext>
            </p:extLst>
          </p:nvPr>
        </p:nvGraphicFramePr>
        <p:xfrm>
          <a:off x="544011" y="590308"/>
          <a:ext cx="8148577" cy="4362064"/>
        </p:xfrm>
        <a:graphic>
          <a:graphicData uri="http://schemas.openxmlformats.org/drawingml/2006/table">
            <a:tbl>
              <a:tblPr>
                <a:tableStyleId>{749FF8C7-4B61-4259-8CFB-3905E314E421}</a:tableStyleId>
              </a:tblPr>
              <a:tblGrid>
                <a:gridCol w="1092322">
                  <a:extLst>
                    <a:ext uri="{9D8B030D-6E8A-4147-A177-3AD203B41FA5}">
                      <a16:colId xmlns:a16="http://schemas.microsoft.com/office/drawing/2014/main" val="20000"/>
                    </a:ext>
                  </a:extLst>
                </a:gridCol>
                <a:gridCol w="3598913">
                  <a:extLst>
                    <a:ext uri="{9D8B030D-6E8A-4147-A177-3AD203B41FA5}">
                      <a16:colId xmlns:a16="http://schemas.microsoft.com/office/drawing/2014/main" val="20001"/>
                    </a:ext>
                  </a:extLst>
                </a:gridCol>
                <a:gridCol w="3457342">
                  <a:extLst>
                    <a:ext uri="{9D8B030D-6E8A-4147-A177-3AD203B41FA5}">
                      <a16:colId xmlns:a16="http://schemas.microsoft.com/office/drawing/2014/main" val="20002"/>
                    </a:ext>
                  </a:extLst>
                </a:gridCol>
              </a:tblGrid>
              <a:tr h="210472">
                <a:tc>
                  <a:txBody>
                    <a:bodyPr/>
                    <a:lstStyle/>
                    <a:p>
                      <a:pPr algn="ctr" fontAlgn="ctr"/>
                      <a:r>
                        <a:rPr lang="en-IN" sz="2000" b="1" dirty="0">
                          <a:latin typeface="Times New Roman" panose="02020603050405020304" pitchFamily="18" charset="0"/>
                          <a:cs typeface="Times New Roman" panose="02020603050405020304" pitchFamily="18" charset="0"/>
                        </a:rPr>
                        <a:t>Criteria</a:t>
                      </a:r>
                    </a:p>
                  </a:txBody>
                  <a:tcPr marL="43848" marR="43848" marT="61388" marB="61388" anchor="ctr">
                    <a:solidFill>
                      <a:schemeClr val="accent1">
                        <a:lumMod val="40000"/>
                        <a:lumOff val="60000"/>
                      </a:schemeClr>
                    </a:solidFill>
                  </a:tcPr>
                </a:tc>
                <a:tc>
                  <a:txBody>
                    <a:bodyPr/>
                    <a:lstStyle/>
                    <a:p>
                      <a:pPr algn="ctr" fontAlgn="ctr"/>
                      <a:r>
                        <a:rPr lang="en-IN" sz="2000" b="1" dirty="0">
                          <a:latin typeface="Times New Roman" panose="02020603050405020304" pitchFamily="18" charset="0"/>
                          <a:cs typeface="Times New Roman" panose="02020603050405020304" pitchFamily="18" charset="0"/>
                        </a:rPr>
                        <a:t>Virtual Circuit Networks</a:t>
                      </a:r>
                    </a:p>
                  </a:txBody>
                  <a:tcPr marL="43848" marR="43848" marT="61388" marB="61388" anchor="ctr">
                    <a:solidFill>
                      <a:schemeClr val="accent1">
                        <a:lumMod val="40000"/>
                        <a:lumOff val="60000"/>
                      </a:schemeClr>
                    </a:solidFill>
                  </a:tcPr>
                </a:tc>
                <a:tc>
                  <a:txBody>
                    <a:bodyPr/>
                    <a:lstStyle/>
                    <a:p>
                      <a:pPr algn="ctr" fontAlgn="ctr"/>
                      <a:r>
                        <a:rPr lang="en-IN" sz="2000" b="1" dirty="0">
                          <a:latin typeface="Times New Roman" panose="02020603050405020304" pitchFamily="18" charset="0"/>
                          <a:cs typeface="Times New Roman" panose="02020603050405020304" pitchFamily="18" charset="0"/>
                        </a:rPr>
                        <a:t>Datagram Networks</a:t>
                      </a:r>
                    </a:p>
                  </a:txBody>
                  <a:tcPr marL="43848" marR="43848" marT="61388" marB="61388" anchor="ctr">
                    <a:solidFill>
                      <a:schemeClr val="accent1">
                        <a:lumMod val="40000"/>
                        <a:lumOff val="60000"/>
                      </a:schemeClr>
                    </a:solidFill>
                  </a:tcPr>
                </a:tc>
                <a:extLst>
                  <a:ext uri="{0D108BD9-81ED-4DB2-BD59-A6C34878D82A}">
                    <a16:rowId xmlns:a16="http://schemas.microsoft.com/office/drawing/2014/main" val="10000"/>
                  </a:ext>
                </a:extLst>
              </a:tr>
              <a:tr h="561258">
                <a:tc>
                  <a:txBody>
                    <a:bodyPr/>
                    <a:lstStyle/>
                    <a:p>
                      <a:pPr algn="ctr" fontAlgn="ctr"/>
                      <a:r>
                        <a:rPr lang="en-IN" sz="1800" dirty="0">
                          <a:effectLst/>
                          <a:latin typeface="Times New Roman" panose="02020603050405020304" pitchFamily="18" charset="0"/>
                          <a:cs typeface="Times New Roman" panose="02020603050405020304" pitchFamily="18" charset="0"/>
                        </a:rPr>
                        <a:t>Congestion Control</a:t>
                      </a:r>
                      <a:endParaRPr lang="en-IN" sz="1800" b="0" dirty="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dirty="0">
                          <a:effectLst/>
                          <a:latin typeface="Times New Roman" panose="02020603050405020304" pitchFamily="18" charset="0"/>
                          <a:cs typeface="Times New Roman" panose="02020603050405020304" pitchFamily="18" charset="0"/>
                        </a:rPr>
                        <a:t>Uses end-to-end congestion control, where the sender adjusts its rate of transmission based on feedback from the network.</a:t>
                      </a:r>
                      <a:endParaRPr lang="en-US" sz="1800" b="0" dirty="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dirty="0">
                          <a:effectLst/>
                          <a:latin typeface="Times New Roman" panose="02020603050405020304" pitchFamily="18" charset="0"/>
                          <a:cs typeface="Times New Roman" panose="02020603050405020304" pitchFamily="18" charset="0"/>
                        </a:rPr>
                        <a:t>Uses network-assisted congestion control, where routers monitor network conditions and may drop packets or send congestion signals to the sender.</a:t>
                      </a:r>
                      <a:endParaRPr lang="en-US" sz="1800" b="0" dirty="0">
                        <a:effectLst/>
                        <a:latin typeface="Times New Roman" panose="02020603050405020304" pitchFamily="18" charset="0"/>
                        <a:cs typeface="Times New Roman" panose="02020603050405020304" pitchFamily="18" charset="0"/>
                      </a:endParaRPr>
                    </a:p>
                  </a:txBody>
                  <a:tcPr marL="43848" marR="43848" marT="61388" marB="61388" anchor="ctr"/>
                </a:tc>
                <a:extLst>
                  <a:ext uri="{0D108BD9-81ED-4DB2-BD59-A6C34878D82A}">
                    <a16:rowId xmlns:a16="http://schemas.microsoft.com/office/drawing/2014/main" val="10001"/>
                  </a:ext>
                </a:extLst>
              </a:tr>
              <a:tr h="385865">
                <a:tc>
                  <a:txBody>
                    <a:bodyPr/>
                    <a:lstStyle/>
                    <a:p>
                      <a:pPr algn="ctr" fontAlgn="ctr"/>
                      <a:r>
                        <a:rPr lang="en-IN" sz="1800">
                          <a:effectLst/>
                          <a:latin typeface="Times New Roman" panose="02020603050405020304" pitchFamily="18" charset="0"/>
                          <a:cs typeface="Times New Roman" panose="02020603050405020304" pitchFamily="18" charset="0"/>
                        </a:rPr>
                        <a:t>Error Control</a:t>
                      </a:r>
                      <a:endParaRPr lang="en-IN" sz="1800" b="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dirty="0">
                          <a:effectLst/>
                          <a:latin typeface="Times New Roman" panose="02020603050405020304" pitchFamily="18" charset="0"/>
                          <a:cs typeface="Times New Roman" panose="02020603050405020304" pitchFamily="18" charset="0"/>
                        </a:rPr>
                        <a:t>Provides reliable delivery of packets by detecting and retransmitting lost or corrupted packets.</a:t>
                      </a:r>
                      <a:endParaRPr lang="en-US" sz="1800" b="0" dirty="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dirty="0">
                          <a:effectLst/>
                          <a:latin typeface="Times New Roman" panose="02020603050405020304" pitchFamily="18" charset="0"/>
                          <a:cs typeface="Times New Roman" panose="02020603050405020304" pitchFamily="18" charset="0"/>
                        </a:rPr>
                        <a:t>Provides unreliable delivery of packets and does not guarantee delivery or correctness.</a:t>
                      </a:r>
                      <a:endParaRPr lang="en-US" sz="1800" b="0" dirty="0">
                        <a:effectLst/>
                        <a:latin typeface="Times New Roman" panose="02020603050405020304" pitchFamily="18" charset="0"/>
                        <a:cs typeface="Times New Roman" panose="02020603050405020304" pitchFamily="18" charset="0"/>
                      </a:endParaRPr>
                    </a:p>
                  </a:txBody>
                  <a:tcPr marL="43848" marR="43848" marT="61388" marB="61388" anchor="ctr"/>
                </a:tc>
                <a:extLst>
                  <a:ext uri="{0D108BD9-81ED-4DB2-BD59-A6C34878D82A}">
                    <a16:rowId xmlns:a16="http://schemas.microsoft.com/office/drawing/2014/main" val="10002"/>
                  </a:ext>
                </a:extLst>
              </a:tr>
              <a:tr h="561258">
                <a:tc>
                  <a:txBody>
                    <a:bodyPr/>
                    <a:lstStyle/>
                    <a:p>
                      <a:pPr algn="ctr" fontAlgn="ctr"/>
                      <a:r>
                        <a:rPr lang="en-IN" sz="1800">
                          <a:effectLst/>
                          <a:latin typeface="Times New Roman" panose="02020603050405020304" pitchFamily="18" charset="0"/>
                          <a:cs typeface="Times New Roman" panose="02020603050405020304" pitchFamily="18" charset="0"/>
                        </a:rPr>
                        <a:t>Overhead</a:t>
                      </a:r>
                      <a:endParaRPr lang="en-IN" sz="1800" b="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a:effectLst/>
                          <a:latin typeface="Times New Roman" panose="02020603050405020304" pitchFamily="18" charset="0"/>
                          <a:cs typeface="Times New Roman" panose="02020603050405020304" pitchFamily="18" charset="0"/>
                        </a:rPr>
                        <a:t>Requires less overhead per packet because connection setup and state maintenance are done only once.</a:t>
                      </a:r>
                      <a:endParaRPr lang="en-US" sz="1800" b="0">
                        <a:effectLst/>
                        <a:latin typeface="Times New Roman" panose="02020603050405020304" pitchFamily="18" charset="0"/>
                        <a:cs typeface="Times New Roman" panose="02020603050405020304" pitchFamily="18" charset="0"/>
                      </a:endParaRPr>
                    </a:p>
                  </a:txBody>
                  <a:tcPr marL="43848" marR="43848" marT="61388" marB="61388" anchor="ctr"/>
                </a:tc>
                <a:tc>
                  <a:txBody>
                    <a:bodyPr/>
                    <a:lstStyle/>
                    <a:p>
                      <a:pPr algn="ctr" fontAlgn="ctr"/>
                      <a:r>
                        <a:rPr lang="en-US" sz="1800" dirty="0">
                          <a:effectLst/>
                          <a:latin typeface="Times New Roman" panose="02020603050405020304" pitchFamily="18" charset="0"/>
                          <a:cs typeface="Times New Roman" panose="02020603050405020304" pitchFamily="18" charset="0"/>
                        </a:rPr>
                        <a:t>Requires more overhead per packet because each packet contains information about its destination address and other routing information.</a:t>
                      </a:r>
                      <a:endParaRPr lang="en-US" sz="1800" b="0" dirty="0">
                        <a:effectLst/>
                        <a:latin typeface="Times New Roman" panose="02020603050405020304" pitchFamily="18" charset="0"/>
                        <a:cs typeface="Times New Roman" panose="02020603050405020304" pitchFamily="18" charset="0"/>
                      </a:endParaRPr>
                    </a:p>
                  </a:txBody>
                  <a:tcPr marL="43848" marR="43848" marT="61388" marB="61388"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63841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2" name="Title 1"/>
          <p:cNvSpPr>
            <a:spLocks noGrp="1"/>
          </p:cNvSpPr>
          <p:nvPr>
            <p:ph type="title" idx="4294967295"/>
          </p:nvPr>
        </p:nvSpPr>
        <p:spPr>
          <a:xfrm>
            <a:off x="0" y="53975"/>
            <a:ext cx="7543800" cy="574675"/>
          </a:xfrm>
        </p:spPr>
        <p:txBody>
          <a:bodyPr>
            <a:normAutofit/>
          </a:bodyPr>
          <a:lstStyle/>
          <a:p>
            <a:pPr algn="ctr">
              <a:lnSpc>
                <a:spcPct val="85000"/>
              </a:lnSpc>
              <a:spcBef>
                <a:spcPts val="0"/>
              </a:spcBef>
              <a:buClr>
                <a:srgbClr val="002060"/>
              </a:buClr>
              <a:buSzPts val="3200"/>
            </a:pPr>
            <a:r>
              <a:rPr lang="en-US" sz="2800" b="1" dirty="0">
                <a:solidFill>
                  <a:srgbClr val="002060"/>
                </a:solidFill>
                <a:latin typeface="Times New Roman"/>
                <a:ea typeface="Times New Roman"/>
                <a:cs typeface="Times New Roman"/>
              </a:rPr>
              <a:t>Network Layer: Logical Addressing</a:t>
            </a:r>
          </a:p>
        </p:txBody>
      </p:sp>
      <p:sp>
        <p:nvSpPr>
          <p:cNvPr id="3" name="Text Placeholder 2"/>
          <p:cNvSpPr>
            <a:spLocks noGrp="1"/>
          </p:cNvSpPr>
          <p:nvPr>
            <p:ph type="body" idx="4294967295"/>
          </p:nvPr>
        </p:nvSpPr>
        <p:spPr>
          <a:xfrm>
            <a:off x="1111250" y="635000"/>
            <a:ext cx="8032750" cy="4271963"/>
          </a:xfrm>
        </p:spPr>
        <p:txBody>
          <a:bodyPr>
            <a:noAutofit/>
          </a:bodyPr>
          <a:lstStyle/>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These are </a:t>
            </a:r>
            <a:r>
              <a:rPr lang="en-US" sz="2400" dirty="0" smtClean="0">
                <a:solidFill>
                  <a:srgbClr val="FF0000"/>
                </a:solidFill>
                <a:latin typeface="Times New Roman" panose="02020603050405020304" pitchFamily="18" charset="0"/>
                <a:cs typeface="Times New Roman" panose="02020603050405020304" pitchFamily="18" charset="0"/>
              </a:rPr>
              <a:t>32 bits </a:t>
            </a:r>
            <a:r>
              <a:rPr lang="en-US" sz="2400" dirty="0" smtClean="0">
                <a:latin typeface="Times New Roman" panose="02020603050405020304" pitchFamily="18" charset="0"/>
                <a:cs typeface="Times New Roman" panose="02020603050405020304" pitchFamily="18" charset="0"/>
              </a:rPr>
              <a:t>in size</a:t>
            </a:r>
          </a:p>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Logical address is called as </a:t>
            </a:r>
            <a:r>
              <a:rPr lang="en-US" sz="2400" dirty="0" smtClean="0">
                <a:solidFill>
                  <a:srgbClr val="FF0000"/>
                </a:solidFill>
                <a:latin typeface="Times New Roman" panose="02020603050405020304" pitchFamily="18" charset="0"/>
                <a:cs typeface="Times New Roman" panose="02020603050405020304" pitchFamily="18" charset="0"/>
              </a:rPr>
              <a:t>IP address</a:t>
            </a:r>
            <a:r>
              <a:rPr lang="en-US" sz="24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These are </a:t>
            </a:r>
            <a:r>
              <a:rPr lang="en-US" sz="2400" dirty="0" smtClean="0">
                <a:solidFill>
                  <a:srgbClr val="FF0000"/>
                </a:solidFill>
                <a:latin typeface="Times New Roman" panose="02020603050405020304" pitchFamily="18" charset="0"/>
                <a:cs typeface="Times New Roman" panose="02020603050405020304" pitchFamily="18" charset="0"/>
              </a:rPr>
              <a:t>global addresses</a:t>
            </a:r>
          </a:p>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The Internet addresses are </a:t>
            </a:r>
            <a:r>
              <a:rPr lang="en-US" sz="2400" dirty="0" smtClean="0">
                <a:solidFill>
                  <a:srgbClr val="FF0000"/>
                </a:solidFill>
                <a:latin typeface="Times New Roman" panose="02020603050405020304" pitchFamily="18" charset="0"/>
                <a:cs typeface="Times New Roman" panose="02020603050405020304" pitchFamily="18" charset="0"/>
              </a:rPr>
              <a:t>32 bits in length</a:t>
            </a:r>
            <a:r>
              <a:rPr lang="en-US" sz="2400" dirty="0" smtClean="0">
                <a:latin typeface="Times New Roman" panose="02020603050405020304" pitchFamily="18" charset="0"/>
                <a:cs typeface="Times New Roman" panose="02020603050405020304" pitchFamily="18" charset="0"/>
              </a:rPr>
              <a:t>, called as </a:t>
            </a:r>
            <a:r>
              <a:rPr lang="en-US" sz="2400" dirty="0" smtClean="0">
                <a:solidFill>
                  <a:srgbClr val="FF0000"/>
                </a:solidFill>
                <a:latin typeface="Times New Roman" panose="02020603050405020304" pitchFamily="18" charset="0"/>
                <a:cs typeface="Times New Roman" panose="02020603050405020304" pitchFamily="18" charset="0"/>
              </a:rPr>
              <a:t>IPv4</a:t>
            </a:r>
            <a:r>
              <a:rPr lang="en-US" sz="2400" dirty="0" smtClean="0">
                <a:latin typeface="Times New Roman" panose="02020603050405020304" pitchFamily="18" charset="0"/>
                <a:cs typeface="Times New Roman" panose="02020603050405020304" pitchFamily="18" charset="0"/>
              </a:rPr>
              <a:t> (IP version 4) or IP address</a:t>
            </a:r>
          </a:p>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2^32 addresses can be generated</a:t>
            </a:r>
          </a:p>
          <a:p>
            <a:pPr>
              <a:buFont typeface="Wingdings" panose="05000000000000000000" pitchFamily="2" charset="2"/>
              <a:buChar char="§"/>
            </a:pPr>
            <a:r>
              <a:rPr lang="en-US" sz="2400" dirty="0" smtClean="0">
                <a:solidFill>
                  <a:srgbClr val="FF0000"/>
                </a:solidFill>
                <a:latin typeface="Times New Roman" panose="02020603050405020304" pitchFamily="18" charset="0"/>
                <a:cs typeface="Times New Roman" panose="02020603050405020304" pitchFamily="18" charset="0"/>
              </a:rPr>
              <a:t>IPv6</a:t>
            </a:r>
            <a:r>
              <a:rPr lang="en-US" sz="2400" dirty="0" smtClean="0">
                <a:latin typeface="Times New Roman" panose="02020603050405020304" pitchFamily="18" charset="0"/>
                <a:cs typeface="Times New Roman" panose="02020603050405020304" pitchFamily="18" charset="0"/>
              </a:rPr>
              <a:t> (IP version 6) as futuristic/new generation addresses </a:t>
            </a:r>
            <a:r>
              <a:rPr lang="en-US" sz="2400" dirty="0" smtClean="0">
                <a:solidFill>
                  <a:srgbClr val="FF0000"/>
                </a:solidFill>
                <a:latin typeface="Times New Roman" panose="02020603050405020304" pitchFamily="18" charset="0"/>
                <a:cs typeface="Times New Roman" panose="02020603050405020304" pitchFamily="18" charset="0"/>
              </a:rPr>
              <a:t>128 bits</a:t>
            </a:r>
            <a:r>
              <a:rPr lang="en-US" sz="2400" dirty="0" smtClean="0">
                <a:latin typeface="Times New Roman" panose="02020603050405020304" pitchFamily="18" charset="0"/>
                <a:cs typeface="Times New Roman" panose="02020603050405020304" pitchFamily="18" charset="0"/>
              </a:rPr>
              <a:t> in size.</a:t>
            </a:r>
          </a:p>
          <a:p>
            <a:pP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2^128 addresses can be generated which can accommodate future need and can </a:t>
            </a:r>
            <a:r>
              <a:rPr lang="en-US" sz="2400" dirty="0" smtClean="0">
                <a:solidFill>
                  <a:srgbClr val="FF0000"/>
                </a:solidFill>
                <a:latin typeface="Times New Roman" panose="02020603050405020304" pitchFamily="18" charset="0"/>
                <a:cs typeface="Times New Roman" panose="02020603050405020304" pitchFamily="18" charset="0"/>
              </a:rPr>
              <a:t>address the issue of depletion of IP addresses. </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5" name="Google Shape;341;p41"/>
          <p:cNvPicPr preferRelativeResize="0"/>
          <p:nvPr/>
        </p:nvPicPr>
        <p:blipFill rotWithShape="1">
          <a:blip r:embed="rId2">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896497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2" name="Title 1"/>
          <p:cNvSpPr>
            <a:spLocks noGrp="1"/>
          </p:cNvSpPr>
          <p:nvPr>
            <p:ph type="title" idx="4294967295"/>
          </p:nvPr>
        </p:nvSpPr>
        <p:spPr>
          <a:xfrm>
            <a:off x="0" y="152400"/>
            <a:ext cx="7543800" cy="508000"/>
          </a:xfrm>
        </p:spPr>
        <p:txBody>
          <a:bodyPr>
            <a:noAutofit/>
          </a:bodyPr>
          <a:lstStyle/>
          <a:p>
            <a:pPr algn="ctr">
              <a:lnSpc>
                <a:spcPct val="85000"/>
              </a:lnSpc>
              <a:spcBef>
                <a:spcPts val="0"/>
              </a:spcBef>
              <a:buClr>
                <a:srgbClr val="002060"/>
              </a:buClr>
              <a:buSzPts val="3200"/>
            </a:pPr>
            <a:r>
              <a:rPr lang="en-US" sz="2800" b="1" dirty="0">
                <a:solidFill>
                  <a:srgbClr val="002060"/>
                </a:solidFill>
                <a:latin typeface="Times New Roman"/>
                <a:ea typeface="Times New Roman"/>
                <a:cs typeface="Times New Roman"/>
              </a:rPr>
              <a:t>IPv4 Addresses</a:t>
            </a:r>
          </a:p>
        </p:txBody>
      </p:sp>
      <p:sp>
        <p:nvSpPr>
          <p:cNvPr id="3" name="Text Placeholder 2"/>
          <p:cNvSpPr>
            <a:spLocks noGrp="1"/>
          </p:cNvSpPr>
          <p:nvPr>
            <p:ph type="body" idx="4294967295"/>
          </p:nvPr>
        </p:nvSpPr>
        <p:spPr>
          <a:xfrm>
            <a:off x="0" y="973138"/>
            <a:ext cx="7543800" cy="3017837"/>
          </a:xfrm>
        </p:spPr>
        <p:txBody>
          <a:bodyPr>
            <a:noAutofit/>
          </a:bodyPr>
          <a:lstStyle/>
          <a:p>
            <a:pPr>
              <a:buFont typeface="Wingdings" panose="05000000000000000000" pitchFamily="2" charset="2"/>
              <a:buChar char="§"/>
            </a:pPr>
            <a:r>
              <a:rPr lang="en-US" sz="2400" dirty="0" smtClean="0"/>
              <a:t>These are </a:t>
            </a:r>
            <a:r>
              <a:rPr lang="en-US" sz="2400" dirty="0" smtClean="0">
                <a:solidFill>
                  <a:srgbClr val="FF0000"/>
                </a:solidFill>
              </a:rPr>
              <a:t>unique and Universal addresses</a:t>
            </a:r>
          </a:p>
          <a:p>
            <a:pPr>
              <a:buFont typeface="Wingdings" panose="05000000000000000000" pitchFamily="2" charset="2"/>
              <a:buChar char="§"/>
            </a:pPr>
            <a:r>
              <a:rPr lang="en-US" sz="2400" dirty="0" smtClean="0"/>
              <a:t>Each address </a:t>
            </a:r>
            <a:r>
              <a:rPr lang="en-US" sz="2400" dirty="0" smtClean="0">
                <a:solidFill>
                  <a:srgbClr val="FF0000"/>
                </a:solidFill>
              </a:rPr>
              <a:t>defines one and only one connection</a:t>
            </a:r>
            <a:r>
              <a:rPr lang="en-US" sz="2400" dirty="0" smtClean="0"/>
              <a:t> to the </a:t>
            </a:r>
            <a:r>
              <a:rPr lang="en-US" sz="2400" dirty="0" smtClean="0">
                <a:solidFill>
                  <a:srgbClr val="FF0000"/>
                </a:solidFill>
              </a:rPr>
              <a:t>internet.</a:t>
            </a:r>
          </a:p>
          <a:p>
            <a:pPr>
              <a:buFont typeface="Wingdings" panose="05000000000000000000" pitchFamily="2" charset="2"/>
              <a:buChar char="§"/>
            </a:pPr>
            <a:r>
              <a:rPr lang="en-US" sz="2400" dirty="0" smtClean="0">
                <a:solidFill>
                  <a:srgbClr val="FF0000"/>
                </a:solidFill>
              </a:rPr>
              <a:t>Two devices can never have same IP </a:t>
            </a:r>
            <a:r>
              <a:rPr lang="en-US" sz="2400" dirty="0" smtClean="0"/>
              <a:t>address at the same time.</a:t>
            </a:r>
          </a:p>
          <a:p>
            <a:pPr>
              <a:buFont typeface="Wingdings" panose="05000000000000000000" pitchFamily="2" charset="2"/>
              <a:buChar char="§"/>
            </a:pPr>
            <a:r>
              <a:rPr lang="en-US" sz="2400" dirty="0" smtClean="0"/>
              <a:t>An address can be assigned to a device for some time, then taken away and can be assigned to some other device.</a:t>
            </a:r>
            <a:endParaRPr lang="en-US" sz="2400" dirty="0"/>
          </a:p>
        </p:txBody>
      </p:sp>
      <p:pic>
        <p:nvPicPr>
          <p:cNvPr id="5" name="Google Shape;341;p41"/>
          <p:cNvPicPr preferRelativeResize="0"/>
          <p:nvPr/>
        </p:nvPicPr>
        <p:blipFill rotWithShape="1">
          <a:blip r:embed="rId2">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3167753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2" name="Title 1"/>
          <p:cNvSpPr>
            <a:spLocks noGrp="1"/>
          </p:cNvSpPr>
          <p:nvPr>
            <p:ph type="title" idx="4294967295"/>
          </p:nvPr>
        </p:nvSpPr>
        <p:spPr>
          <a:xfrm>
            <a:off x="0" y="-6350"/>
            <a:ext cx="7543800"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sp>
        <p:nvSpPr>
          <p:cNvPr id="3" name="Text Placeholder 2"/>
          <p:cNvSpPr>
            <a:spLocks noGrp="1"/>
          </p:cNvSpPr>
          <p:nvPr>
            <p:ph type="body" idx="4294967295"/>
          </p:nvPr>
        </p:nvSpPr>
        <p:spPr>
          <a:xfrm>
            <a:off x="0" y="693738"/>
            <a:ext cx="7543800" cy="3017837"/>
          </a:xfrm>
        </p:spPr>
        <p:txBody>
          <a:bodyPr>
            <a:noAutofit/>
          </a:bodyPr>
          <a:lstStyle/>
          <a:p>
            <a:pPr>
              <a:buFont typeface="Wingdings" panose="05000000000000000000" pitchFamily="2" charset="2"/>
              <a:buChar char="§"/>
            </a:pPr>
            <a:r>
              <a:rPr lang="en-US" sz="2400" dirty="0" smtClean="0">
                <a:solidFill>
                  <a:srgbClr val="FF0000"/>
                </a:solidFill>
              </a:rPr>
              <a:t>Address space is 2^32 </a:t>
            </a:r>
            <a:endParaRPr lang="en-US" sz="2400" dirty="0" smtClean="0"/>
          </a:p>
          <a:p>
            <a:pPr>
              <a:buFont typeface="Wingdings" panose="05000000000000000000" pitchFamily="2" charset="2"/>
              <a:buChar char="§"/>
            </a:pPr>
            <a:r>
              <a:rPr lang="en-US" sz="2400" dirty="0" smtClean="0">
                <a:solidFill>
                  <a:srgbClr val="FF0000"/>
                </a:solidFill>
              </a:rPr>
              <a:t>Notations:</a:t>
            </a:r>
          </a:p>
          <a:p>
            <a:pPr lvl="1">
              <a:buFont typeface="Wingdings" panose="05000000000000000000" pitchFamily="2" charset="2"/>
              <a:buChar char="§"/>
            </a:pPr>
            <a:r>
              <a:rPr lang="en-US" sz="2300" b="1" dirty="0" smtClean="0"/>
              <a:t>Binary notation</a:t>
            </a:r>
          </a:p>
          <a:p>
            <a:pPr lvl="1">
              <a:buFont typeface="Wingdings" panose="05000000000000000000" pitchFamily="2" charset="2"/>
              <a:buChar char="§"/>
            </a:pPr>
            <a:r>
              <a:rPr lang="en-US" sz="2300" b="1" dirty="0" smtClean="0"/>
              <a:t>Decimal dotted notations</a:t>
            </a:r>
          </a:p>
          <a:p>
            <a:pPr lvl="1">
              <a:buFont typeface="Wingdings" panose="05000000000000000000" pitchFamily="2" charset="2"/>
              <a:buChar char="§"/>
            </a:pPr>
            <a:endParaRPr lang="en-US" sz="2300" dirty="0" smtClean="0"/>
          </a:p>
          <a:p>
            <a:pPr>
              <a:buFont typeface="Wingdings" panose="05000000000000000000" pitchFamily="2" charset="2"/>
              <a:buChar char="§"/>
            </a:pPr>
            <a:endParaRPr lang="en-US" sz="2400" dirty="0"/>
          </a:p>
        </p:txBody>
      </p:sp>
      <p:pic>
        <p:nvPicPr>
          <p:cNvPr id="5" name="Google Shape;409;p46"/>
          <p:cNvPicPr preferRelativeResize="0"/>
          <p:nvPr/>
        </p:nvPicPr>
        <p:blipFill>
          <a:blip r:embed="rId2">
            <a:alphaModFix/>
          </a:blip>
          <a:stretch>
            <a:fillRect/>
          </a:stretch>
        </p:blipFill>
        <p:spPr>
          <a:xfrm>
            <a:off x="865563" y="2647649"/>
            <a:ext cx="7338425" cy="1908899"/>
          </a:xfrm>
          <a:prstGeom prst="rect">
            <a:avLst/>
          </a:prstGeom>
          <a:noFill/>
          <a:ln>
            <a:noFill/>
          </a:ln>
        </p:spPr>
      </p:pic>
      <p:pic>
        <p:nvPicPr>
          <p:cNvPr id="6" name="Google Shape;341;p41"/>
          <p:cNvPicPr preferRelativeResize="0"/>
          <p:nvPr/>
        </p:nvPicPr>
        <p:blipFill rotWithShape="1">
          <a:blip r:embed="rId3">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357970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1600200" y="3727450"/>
            <a:ext cx="7543800" cy="3016250"/>
          </a:xfrm>
        </p:spPr>
        <p:txBody>
          <a:bodyPr/>
          <a:lstStyle/>
          <a:p>
            <a:r>
              <a:rPr lang="en-US" dirty="0" smtClean="0"/>
              <a:t>  </a:t>
            </a:r>
            <a:endParaRPr lang="en-US" dirty="0"/>
          </a:p>
        </p:txBody>
      </p:sp>
      <p:pic>
        <p:nvPicPr>
          <p:cNvPr id="1026" name="Picture 2" descr="What are the classes of IPV4? How to identify IP class from a given IP  ad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540" y="932629"/>
            <a:ext cx="6791218" cy="336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8517" y="120147"/>
            <a:ext cx="6791218" cy="458587"/>
          </a:xfrm>
          <a:prstGeom prst="rect">
            <a:avLst/>
          </a:prstGeom>
          <a:noFill/>
        </p:spPr>
        <p:txBody>
          <a:bodyPr wrap="square" rtlCol="0">
            <a:spAutoFit/>
          </a:bodyPr>
          <a:lstStyle/>
          <a:p>
            <a:pPr algn="ctr" defTabSz="685800">
              <a:lnSpc>
                <a:spcPct val="85000"/>
              </a:lnSpc>
              <a:buClr>
                <a:srgbClr val="002060"/>
              </a:buClr>
              <a:buSzPts val="3200"/>
            </a:pPr>
            <a:r>
              <a:rPr lang="en-US" sz="2800" b="1" kern="1200" dirty="0">
                <a:solidFill>
                  <a:srgbClr val="002060"/>
                </a:solidFill>
                <a:latin typeface="Times New Roman"/>
                <a:ea typeface="Times New Roman"/>
                <a:cs typeface="Times New Roman"/>
              </a:rPr>
              <a:t>Binary and dotted decimal notations</a:t>
            </a:r>
          </a:p>
        </p:txBody>
      </p:sp>
      <p:pic>
        <p:nvPicPr>
          <p:cNvPr id="7" name="Google Shape;341;p41"/>
          <p:cNvPicPr preferRelativeResize="0"/>
          <p:nvPr/>
        </p:nvPicPr>
        <p:blipFill rotWithShape="1">
          <a:blip r:embed="rId3">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1162721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7" name="Google Shape;197;p30"/>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a:t>
            </a:fld>
            <a:endParaRPr sz="900">
              <a:solidFill>
                <a:schemeClr val="dk1"/>
              </a:solidFill>
              <a:latin typeface="Times New Roman"/>
              <a:ea typeface="Times New Roman"/>
              <a:cs typeface="Times New Roman"/>
              <a:sym typeface="Times New Roman"/>
            </a:endParaRPr>
          </a:p>
        </p:txBody>
      </p:sp>
      <p:sp>
        <p:nvSpPr>
          <p:cNvPr id="195" name="Google Shape;195;p30"/>
          <p:cNvSpPr txBox="1">
            <a:spLocks noGrp="1"/>
          </p:cNvSpPr>
          <p:nvPr>
            <p:ph type="title" idx="4294967295"/>
          </p:nvPr>
        </p:nvSpPr>
        <p:spPr>
          <a:xfrm>
            <a:off x="0" y="52388"/>
            <a:ext cx="5432425" cy="481012"/>
          </a:xfrm>
          <a:prstGeom prst="rect">
            <a:avLst/>
          </a:prstGeom>
          <a:noFill/>
          <a:ln>
            <a:noFill/>
          </a:ln>
        </p:spPr>
        <p:txBody>
          <a:bodyPr spcFirstLastPara="1" wrap="square" lIns="68575" tIns="34275" rIns="68575" bIns="34275" anchor="b" anchorCtr="0">
            <a:normAutofit fontScale="90000"/>
          </a:bodyPr>
          <a:lstStyle/>
          <a:p>
            <a:pPr marL="0" lvl="0" indent="0" algn="l" rtl="0">
              <a:lnSpc>
                <a:spcPct val="85000"/>
              </a:lnSpc>
              <a:spcBef>
                <a:spcPts val="0"/>
              </a:spcBef>
              <a:spcAft>
                <a:spcPts val="0"/>
              </a:spcAft>
              <a:buClr>
                <a:srgbClr val="002060"/>
              </a:buClr>
              <a:buSzPts val="3200"/>
              <a:buFont typeface="Calibri"/>
              <a:buNone/>
            </a:pPr>
            <a:r>
              <a:rPr lang="en" sz="3200" b="1" dirty="0">
                <a:solidFill>
                  <a:srgbClr val="002060"/>
                </a:solidFill>
                <a:latin typeface="Times New Roman"/>
                <a:ea typeface="Times New Roman"/>
                <a:cs typeface="Times New Roman"/>
                <a:sym typeface="Times New Roman"/>
              </a:rPr>
              <a:t>Contents</a:t>
            </a:r>
            <a:endParaRPr dirty="0">
              <a:latin typeface="Times New Roman"/>
              <a:ea typeface="Times New Roman"/>
              <a:cs typeface="Times New Roman"/>
              <a:sym typeface="Times New Roman"/>
            </a:endParaRPr>
          </a:p>
        </p:txBody>
      </p:sp>
      <p:sp>
        <p:nvSpPr>
          <p:cNvPr id="196" name="Google Shape;196;p30"/>
          <p:cNvSpPr txBox="1">
            <a:spLocks noGrp="1"/>
          </p:cNvSpPr>
          <p:nvPr>
            <p:ph type="body" idx="4294967295"/>
          </p:nvPr>
        </p:nvSpPr>
        <p:spPr>
          <a:xfrm>
            <a:off x="1139825" y="835025"/>
            <a:ext cx="8004175" cy="4068763"/>
          </a:xfrm>
          <a:prstGeom prst="rect">
            <a:avLst/>
          </a:prstGeom>
          <a:noFill/>
          <a:ln>
            <a:noFill/>
          </a:ln>
        </p:spPr>
        <p:txBody>
          <a:bodyPr spcFirstLastPara="1" wrap="square" lIns="0" tIns="34275" rIns="0" bIns="34275" anchor="t" anchorCtr="0">
            <a:noAutofit/>
          </a:bodyPr>
          <a:lstStyle/>
          <a:p>
            <a:pPr marL="330200" lvl="0" indent="-342900" algn="just" rtl="0">
              <a:lnSpc>
                <a:spcPct val="115000"/>
              </a:lnSpc>
              <a:spcBef>
                <a:spcPts val="0"/>
              </a:spcBef>
              <a:spcAft>
                <a:spcPts val="0"/>
              </a:spcAft>
              <a:buSzPts val="1800"/>
              <a:buFont typeface="Times New Roman"/>
              <a:buChar char="▪"/>
            </a:pPr>
            <a:r>
              <a:rPr lang="en" sz="2000" dirty="0">
                <a:latin typeface="Times New Roman"/>
                <a:ea typeface="Times New Roman"/>
                <a:cs typeface="Times New Roman"/>
                <a:sym typeface="Times New Roman"/>
              </a:rPr>
              <a:t>Services</a:t>
            </a:r>
            <a:endParaRPr sz="2000" dirty="0">
              <a:latin typeface="Times New Roman"/>
              <a:ea typeface="Times New Roman"/>
              <a:cs typeface="Times New Roman"/>
              <a:sym typeface="Times New Roman"/>
            </a:endParaRPr>
          </a:p>
          <a:p>
            <a:pPr marL="330200" lvl="0" indent="-342900" algn="just" rtl="0">
              <a:lnSpc>
                <a:spcPct val="115000"/>
              </a:lnSpc>
              <a:spcBef>
                <a:spcPts val="0"/>
              </a:spcBef>
              <a:spcAft>
                <a:spcPts val="0"/>
              </a:spcAft>
              <a:buSzPts val="1800"/>
              <a:buFont typeface="Times New Roman"/>
              <a:buChar char="▪"/>
            </a:pPr>
            <a:r>
              <a:rPr lang="en" sz="2000" dirty="0">
                <a:latin typeface="Times New Roman"/>
                <a:ea typeface="Times New Roman"/>
                <a:cs typeface="Times New Roman"/>
                <a:sym typeface="Times New Roman"/>
              </a:rPr>
              <a:t>Switching Techniques: Datagram Approach, Virtual-Circuit Approach</a:t>
            </a:r>
            <a:endParaRPr sz="2000" dirty="0">
              <a:latin typeface="Times New Roman"/>
              <a:ea typeface="Times New Roman"/>
              <a:cs typeface="Times New Roman"/>
              <a:sym typeface="Times New Roman"/>
            </a:endParaRPr>
          </a:p>
          <a:p>
            <a:pPr marL="330200" lvl="0" indent="-342900" algn="just" rtl="0">
              <a:lnSpc>
                <a:spcPct val="115000"/>
              </a:lnSpc>
              <a:spcBef>
                <a:spcPts val="0"/>
              </a:spcBef>
              <a:spcAft>
                <a:spcPts val="0"/>
              </a:spcAft>
              <a:buSzPts val="1800"/>
              <a:buFont typeface="Times New Roman"/>
              <a:buChar char="▪"/>
            </a:pPr>
            <a:r>
              <a:rPr lang="en" sz="2000" dirty="0">
                <a:latin typeface="Times New Roman"/>
                <a:ea typeface="Times New Roman"/>
                <a:cs typeface="Times New Roman"/>
                <a:sym typeface="Times New Roman"/>
              </a:rPr>
              <a:t>Internet Protocol: Ipv4 &amp; Ipv6</a:t>
            </a:r>
            <a:endParaRPr sz="2000" dirty="0">
              <a:latin typeface="Times New Roman"/>
              <a:ea typeface="Times New Roman"/>
              <a:cs typeface="Times New Roman"/>
              <a:sym typeface="Times New Roman"/>
            </a:endParaRPr>
          </a:p>
          <a:p>
            <a:pPr marL="330200" lvl="0" indent="-342900" algn="just" rtl="0">
              <a:lnSpc>
                <a:spcPct val="115000"/>
              </a:lnSpc>
              <a:spcBef>
                <a:spcPts val="0"/>
              </a:spcBef>
              <a:spcAft>
                <a:spcPts val="0"/>
              </a:spcAft>
              <a:buSzPts val="1800"/>
              <a:buFont typeface="Times New Roman"/>
              <a:buChar char="▪"/>
            </a:pPr>
            <a:r>
              <a:rPr lang="en" sz="2000" dirty="0">
                <a:latin typeface="Times New Roman"/>
                <a:ea typeface="Times New Roman"/>
                <a:cs typeface="Times New Roman"/>
                <a:sym typeface="Times New Roman"/>
              </a:rPr>
              <a:t>Classful Addressing</a:t>
            </a:r>
            <a:endParaRPr sz="2000" dirty="0">
              <a:latin typeface="Times New Roman"/>
              <a:ea typeface="Times New Roman"/>
              <a:cs typeface="Times New Roman"/>
              <a:sym typeface="Times New Roman"/>
            </a:endParaRPr>
          </a:p>
          <a:p>
            <a:pPr marL="330200" lvl="0" indent="-342900" algn="just" rtl="0">
              <a:lnSpc>
                <a:spcPct val="115000"/>
              </a:lnSpc>
              <a:spcBef>
                <a:spcPts val="0"/>
              </a:spcBef>
              <a:spcAft>
                <a:spcPts val="0"/>
              </a:spcAft>
              <a:buSzPts val="1800"/>
              <a:buFont typeface="Times New Roman"/>
              <a:buChar char="▪"/>
            </a:pPr>
            <a:r>
              <a:rPr lang="en" sz="2000" dirty="0">
                <a:latin typeface="Times New Roman"/>
                <a:ea typeface="Times New Roman"/>
                <a:cs typeface="Times New Roman"/>
                <a:sym typeface="Times New Roman"/>
              </a:rPr>
              <a:t>Classless Addressing</a:t>
            </a:r>
            <a:endParaRPr sz="2000" dirty="0">
              <a:latin typeface="Times New Roman"/>
              <a:ea typeface="Times New Roman"/>
              <a:cs typeface="Times New Roman"/>
              <a:sym typeface="Times New Roman"/>
            </a:endParaRPr>
          </a:p>
          <a:p>
            <a:pPr marL="330200" indent="-342900" algn="just">
              <a:lnSpc>
                <a:spcPct val="115000"/>
              </a:lnSpc>
              <a:spcBef>
                <a:spcPts val="0"/>
              </a:spcBef>
              <a:buSzPts val="1800"/>
              <a:buFont typeface="Times New Roman"/>
              <a:buChar char="▪"/>
            </a:pPr>
            <a:r>
              <a:rPr lang="en" sz="2000" dirty="0">
                <a:latin typeface="Times New Roman"/>
                <a:ea typeface="Times New Roman"/>
                <a:cs typeface="Times New Roman"/>
                <a:sym typeface="Times New Roman"/>
              </a:rPr>
              <a:t>CIDR</a:t>
            </a:r>
            <a:endParaRPr sz="2000" dirty="0">
              <a:latin typeface="Times New Roman"/>
              <a:ea typeface="Times New Roman"/>
              <a:cs typeface="Times New Roman"/>
              <a:sym typeface="Times New Roman"/>
            </a:endParaRPr>
          </a:p>
          <a:p>
            <a:pPr marL="330200" indent="-342900" algn="just">
              <a:lnSpc>
                <a:spcPct val="115000"/>
              </a:lnSpc>
              <a:spcBef>
                <a:spcPts val="0"/>
              </a:spcBef>
              <a:buSzPts val="1800"/>
              <a:buFont typeface="Times New Roman"/>
              <a:buChar char="▪"/>
            </a:pPr>
            <a:r>
              <a:rPr lang="en" sz="2000" dirty="0">
                <a:latin typeface="Times New Roman"/>
                <a:ea typeface="Times New Roman"/>
                <a:cs typeface="Times New Roman"/>
                <a:sym typeface="Times New Roman"/>
              </a:rPr>
              <a:t>Subnetting, NAT, ICMP</a:t>
            </a:r>
            <a:endParaRPr sz="2000" dirty="0">
              <a:latin typeface="Times New Roman"/>
              <a:ea typeface="Times New Roman"/>
              <a:cs typeface="Times New Roman"/>
              <a:sym typeface="Times New Roman"/>
            </a:endParaRPr>
          </a:p>
          <a:p>
            <a:pPr marL="330200" indent="-342900" algn="just">
              <a:lnSpc>
                <a:spcPct val="115000"/>
              </a:lnSpc>
              <a:spcBef>
                <a:spcPts val="0"/>
              </a:spcBef>
              <a:buSzPts val="1800"/>
              <a:buFont typeface="Times New Roman"/>
              <a:buChar char="▪"/>
            </a:pPr>
            <a:r>
              <a:rPr lang="en" sz="2000" dirty="0">
                <a:latin typeface="Times New Roman"/>
                <a:ea typeface="Times New Roman"/>
                <a:cs typeface="Times New Roman"/>
                <a:sym typeface="Times New Roman"/>
              </a:rPr>
              <a:t>Routing Algorithms: Distance-Vector (DV) Routing, Link State (LS) Routing</a:t>
            </a:r>
            <a:endParaRPr sz="2000" dirty="0">
              <a:latin typeface="Times New Roman"/>
              <a:ea typeface="Times New Roman"/>
              <a:cs typeface="Times New Roman"/>
              <a:sym typeface="Times New Roman"/>
            </a:endParaRPr>
          </a:p>
          <a:p>
            <a:pPr marL="330200" indent="-342900" algn="just">
              <a:lnSpc>
                <a:spcPct val="115000"/>
              </a:lnSpc>
              <a:spcBef>
                <a:spcPts val="0"/>
              </a:spcBef>
              <a:buSzPts val="1800"/>
              <a:buFont typeface="Times New Roman"/>
              <a:buChar char="▪"/>
            </a:pPr>
            <a:r>
              <a:rPr lang="en" sz="2000" dirty="0">
                <a:latin typeface="Times New Roman"/>
                <a:ea typeface="Times New Roman"/>
                <a:cs typeface="Times New Roman"/>
                <a:sym typeface="Times New Roman"/>
              </a:rPr>
              <a:t>Routing in Internet: RIP, OSPF, BGP</a:t>
            </a:r>
            <a:endParaRPr sz="2000" dirty="0">
              <a:latin typeface="Times New Roman"/>
              <a:ea typeface="Times New Roman"/>
              <a:cs typeface="Times New Roman"/>
              <a:sym typeface="Times New Roman"/>
            </a:endParaRPr>
          </a:p>
        </p:txBody>
      </p:sp>
      <p:pic>
        <p:nvPicPr>
          <p:cNvPr id="198" name="Google Shape;198;p30"/>
          <p:cNvPicPr preferRelativeResize="0"/>
          <p:nvPr/>
        </p:nvPicPr>
        <p:blipFill rotWithShape="1">
          <a:blip r:embed="rId3">
            <a:alphaModFix/>
          </a:blip>
          <a:srcRect/>
          <a:stretch/>
        </p:blipFill>
        <p:spPr>
          <a:xfrm>
            <a:off x="41821" y="47020"/>
            <a:ext cx="586829" cy="538607"/>
          </a:xfrm>
          <a:prstGeom prst="rect">
            <a:avLst/>
          </a:prstGeom>
          <a:noFill/>
          <a:ln>
            <a:noFill/>
          </a:ln>
        </p:spPr>
      </p:pic>
    </p:spTree>
    <p:extLst>
      <p:ext uri="{BB962C8B-B14F-4D97-AF65-F5344CB8AC3E}">
        <p14:creationId xmlns:p14="http://schemas.microsoft.com/office/powerpoint/2010/main" val="3893071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30</a:t>
            </a:fld>
            <a:endParaRPr lang="en-US"/>
          </a:p>
        </p:txBody>
      </p:sp>
      <p:sp>
        <p:nvSpPr>
          <p:cNvPr id="10" name="object 5"/>
          <p:cNvSpPr>
            <a:spLocks noChangeArrowheads="1"/>
          </p:cNvSpPr>
          <p:nvPr/>
        </p:nvSpPr>
        <p:spPr bwMode="auto">
          <a:xfrm>
            <a:off x="41077" y="55120"/>
            <a:ext cx="667344" cy="68415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Rectangle 14"/>
          <p:cNvSpPr/>
          <p:nvPr/>
        </p:nvSpPr>
        <p:spPr>
          <a:xfrm>
            <a:off x="853473" y="104810"/>
            <a:ext cx="7383548" cy="523220"/>
          </a:xfrm>
          <a:prstGeom prst="rect">
            <a:avLst/>
          </a:prstGeom>
        </p:spPr>
        <p:txBody>
          <a:bodyPr wrap="square">
            <a:spAutoFit/>
          </a:bodyPr>
          <a:lstStyle/>
          <a:p>
            <a:pPr algn="ctr"/>
            <a:r>
              <a:rPr lang="en" sz="2800" b="1" dirty="0" smtClean="0">
                <a:solidFill>
                  <a:srgbClr val="002060"/>
                </a:solidFill>
                <a:latin typeface="Times New Roman"/>
                <a:cs typeface="Times New Roman"/>
                <a:sym typeface="Times New Roman"/>
              </a:rPr>
              <a:t>IPv4: Header</a:t>
            </a:r>
            <a:endParaRPr lang="en-IN" sz="1800" dirty="0"/>
          </a:p>
        </p:txBody>
      </p:sp>
      <p:sp>
        <p:nvSpPr>
          <p:cNvPr id="2" name="Rectangle 1"/>
          <p:cNvSpPr/>
          <p:nvPr/>
        </p:nvSpPr>
        <p:spPr>
          <a:xfrm>
            <a:off x="374749" y="1098888"/>
            <a:ext cx="7993644" cy="3724096"/>
          </a:xfrm>
          <a:prstGeom prst="rect">
            <a:avLst/>
          </a:prstGeom>
        </p:spPr>
        <p:txBody>
          <a:bodyPr wrap="square">
            <a:spAutoFit/>
          </a:bodyPr>
          <a:lstStyle/>
          <a:p>
            <a:pPr fontAlgn="base">
              <a:spcBef>
                <a:spcPts val="600"/>
              </a:spcBef>
              <a:buFont typeface="Arial" panose="020B0604020202020204" pitchFamily="34" charset="0"/>
              <a:buChar char="•"/>
            </a:pPr>
            <a:r>
              <a:rPr lang="en-US" sz="2400" dirty="0">
                <a:solidFill>
                  <a:srgbClr val="303030"/>
                </a:solidFill>
                <a:latin typeface="Times New Roman" panose="02020603050405020304" pitchFamily="18" charset="0"/>
                <a:cs typeface="Times New Roman" panose="02020603050405020304" pitchFamily="18" charset="0"/>
              </a:rPr>
              <a:t>IPv4 short for Internet Protocol Version 4 is the fourth version of the </a:t>
            </a:r>
            <a:r>
              <a:rPr lang="en-US" sz="2400" b="1" dirty="0">
                <a:solidFill>
                  <a:srgbClr val="910000"/>
                </a:solidFill>
                <a:latin typeface="Times New Roman" panose="02020603050405020304" pitchFamily="18" charset="0"/>
                <a:cs typeface="Times New Roman" panose="02020603050405020304" pitchFamily="18" charset="0"/>
              </a:rPr>
              <a:t>Internet Protocol</a:t>
            </a:r>
            <a:r>
              <a:rPr lang="en-US" sz="2400" dirty="0">
                <a:solidFill>
                  <a:srgbClr val="303030"/>
                </a:solidFill>
                <a:latin typeface="Times New Roman" panose="02020603050405020304" pitchFamily="18" charset="0"/>
                <a:cs typeface="Times New Roman" panose="02020603050405020304" pitchFamily="18" charset="0"/>
              </a:rPr>
              <a:t> (IP).</a:t>
            </a:r>
          </a:p>
          <a:p>
            <a:pPr fontAlgn="base">
              <a:spcBef>
                <a:spcPts val="600"/>
              </a:spcBef>
              <a:buFont typeface="Arial" panose="020B0604020202020204" pitchFamily="34" charset="0"/>
              <a:buChar char="•"/>
            </a:pPr>
            <a:r>
              <a:rPr lang="en-US" sz="2400" dirty="0">
                <a:solidFill>
                  <a:srgbClr val="303030"/>
                </a:solidFill>
                <a:latin typeface="Times New Roman" panose="02020603050405020304" pitchFamily="18" charset="0"/>
                <a:cs typeface="Times New Roman" panose="02020603050405020304" pitchFamily="18" charset="0"/>
              </a:rPr>
              <a:t>IP is responsible to deliver data packets from the source host to the destination host.</a:t>
            </a:r>
          </a:p>
          <a:p>
            <a:pPr fontAlgn="base">
              <a:spcBef>
                <a:spcPts val="600"/>
              </a:spcBef>
              <a:buFont typeface="Arial" panose="020B0604020202020204" pitchFamily="34" charset="0"/>
              <a:buChar char="•"/>
            </a:pPr>
            <a:r>
              <a:rPr lang="en-US" sz="2400" dirty="0">
                <a:solidFill>
                  <a:srgbClr val="303030"/>
                </a:solidFill>
                <a:latin typeface="Times New Roman" panose="02020603050405020304" pitchFamily="18" charset="0"/>
                <a:cs typeface="Times New Roman" panose="02020603050405020304" pitchFamily="18" charset="0"/>
              </a:rPr>
              <a:t>This delivery is solely based on the </a:t>
            </a:r>
            <a:r>
              <a:rPr lang="en-US" sz="2400" b="1" dirty="0">
                <a:solidFill>
                  <a:srgbClr val="910000"/>
                </a:solidFill>
                <a:latin typeface="Times New Roman" panose="02020603050405020304" pitchFamily="18" charset="0"/>
                <a:cs typeface="Times New Roman" panose="02020603050405020304" pitchFamily="18" charset="0"/>
              </a:rPr>
              <a:t>IP Addresses</a:t>
            </a:r>
            <a:r>
              <a:rPr lang="en-US" sz="2400" dirty="0">
                <a:solidFill>
                  <a:srgbClr val="303030"/>
                </a:solidFill>
                <a:latin typeface="Times New Roman" panose="02020603050405020304" pitchFamily="18" charset="0"/>
                <a:cs typeface="Times New Roman" panose="02020603050405020304" pitchFamily="18" charset="0"/>
              </a:rPr>
              <a:t> in the packet headers.</a:t>
            </a:r>
          </a:p>
          <a:p>
            <a:pPr fontAlgn="base">
              <a:spcBef>
                <a:spcPts val="600"/>
              </a:spcBef>
              <a:buFont typeface="Arial" panose="020B0604020202020204" pitchFamily="34" charset="0"/>
              <a:buChar char="•"/>
            </a:pPr>
            <a:r>
              <a:rPr lang="en-US" sz="2400" dirty="0">
                <a:solidFill>
                  <a:srgbClr val="303030"/>
                </a:solidFill>
                <a:latin typeface="Times New Roman" panose="02020603050405020304" pitchFamily="18" charset="0"/>
                <a:cs typeface="Times New Roman" panose="02020603050405020304" pitchFamily="18" charset="0"/>
              </a:rPr>
              <a:t>IPv4 is the first major version of IP.</a:t>
            </a:r>
          </a:p>
          <a:p>
            <a:pPr fontAlgn="base">
              <a:spcBef>
                <a:spcPts val="600"/>
              </a:spcBef>
              <a:buFont typeface="Arial" panose="020B0604020202020204" pitchFamily="34" charset="0"/>
              <a:buChar char="•"/>
            </a:pPr>
            <a:r>
              <a:rPr lang="en-US" sz="2400" dirty="0">
                <a:solidFill>
                  <a:srgbClr val="303030"/>
                </a:solidFill>
                <a:latin typeface="Times New Roman" panose="02020603050405020304" pitchFamily="18" charset="0"/>
                <a:cs typeface="Times New Roman" panose="02020603050405020304" pitchFamily="18" charset="0"/>
              </a:rPr>
              <a:t>IPv4 is a connectionless protocol for use on </a:t>
            </a:r>
            <a:r>
              <a:rPr lang="en-US" sz="2400" b="1" dirty="0">
                <a:solidFill>
                  <a:srgbClr val="910000"/>
                </a:solidFill>
                <a:latin typeface="Times New Roman" panose="02020603050405020304" pitchFamily="18" charset="0"/>
                <a:cs typeface="Times New Roman" panose="02020603050405020304" pitchFamily="18" charset="0"/>
              </a:rPr>
              <a:t>packet-switched networks</a:t>
            </a:r>
            <a:r>
              <a:rPr lang="en-US" sz="2400" dirty="0">
                <a:solidFill>
                  <a:srgbClr val="30303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851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31</a:t>
            </a:fld>
            <a:endParaRPr lang="en-US"/>
          </a:p>
        </p:txBody>
      </p:sp>
      <p:sp>
        <p:nvSpPr>
          <p:cNvPr id="10" name="object 5"/>
          <p:cNvSpPr>
            <a:spLocks noChangeArrowheads="1"/>
          </p:cNvSpPr>
          <p:nvPr/>
        </p:nvSpPr>
        <p:spPr bwMode="auto">
          <a:xfrm>
            <a:off x="41077" y="55120"/>
            <a:ext cx="667344" cy="68415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Rectangle 14"/>
          <p:cNvSpPr/>
          <p:nvPr/>
        </p:nvSpPr>
        <p:spPr>
          <a:xfrm>
            <a:off x="853473" y="104810"/>
            <a:ext cx="7383548" cy="523220"/>
          </a:xfrm>
          <a:prstGeom prst="rect">
            <a:avLst/>
          </a:prstGeom>
        </p:spPr>
        <p:txBody>
          <a:bodyPr wrap="square">
            <a:spAutoFit/>
          </a:bodyPr>
          <a:lstStyle/>
          <a:p>
            <a:pPr algn="ctr"/>
            <a:r>
              <a:rPr lang="en" sz="2800" b="1" dirty="0" smtClean="0">
                <a:solidFill>
                  <a:srgbClr val="002060"/>
                </a:solidFill>
                <a:latin typeface="Times New Roman"/>
                <a:cs typeface="Times New Roman"/>
                <a:sym typeface="Times New Roman"/>
              </a:rPr>
              <a:t>IPv4: Header</a:t>
            </a:r>
            <a:endParaRPr lang="en-IN" sz="1800" dirty="0"/>
          </a:p>
        </p:txBody>
      </p:sp>
      <p:pic>
        <p:nvPicPr>
          <p:cNvPr id="3" name="Picture 2"/>
          <p:cNvPicPr>
            <a:picLocks noChangeAspect="1"/>
          </p:cNvPicPr>
          <p:nvPr/>
        </p:nvPicPr>
        <p:blipFill rotWithShape="1">
          <a:blip r:embed="rId4"/>
          <a:srcRect b="9279"/>
          <a:stretch/>
        </p:blipFill>
        <p:spPr>
          <a:xfrm>
            <a:off x="228600" y="513037"/>
            <a:ext cx="8221436" cy="4230413"/>
          </a:xfrm>
          <a:prstGeom prst="rect">
            <a:avLst/>
          </a:prstGeom>
        </p:spPr>
      </p:pic>
      <p:sp>
        <p:nvSpPr>
          <p:cNvPr id="4" name="Rectangle 3"/>
          <p:cNvSpPr/>
          <p:nvPr/>
        </p:nvSpPr>
        <p:spPr>
          <a:xfrm>
            <a:off x="1241227" y="4826879"/>
            <a:ext cx="8286494" cy="307777"/>
          </a:xfrm>
          <a:prstGeom prst="rect">
            <a:avLst/>
          </a:prstGeom>
        </p:spPr>
        <p:txBody>
          <a:bodyPr wrap="square">
            <a:spAutoFit/>
          </a:bodyPr>
          <a:lstStyle/>
          <a:p>
            <a:r>
              <a:rPr lang="en-US" dirty="0"/>
              <a:t>https://www.gatevidyalay.com/ipv4-ipv4-header-ipv4-header-format/</a:t>
            </a:r>
          </a:p>
        </p:txBody>
      </p:sp>
    </p:spTree>
    <p:extLst>
      <p:ext uri="{BB962C8B-B14F-4D97-AF65-F5344CB8AC3E}">
        <p14:creationId xmlns:p14="http://schemas.microsoft.com/office/powerpoint/2010/main" val="3042841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6" name="Rectangle 5"/>
          <p:cNvSpPr/>
          <p:nvPr/>
        </p:nvSpPr>
        <p:spPr>
          <a:xfrm>
            <a:off x="449033" y="563631"/>
            <a:ext cx="8507185" cy="1631216"/>
          </a:xfrm>
          <a:prstGeom prst="rect">
            <a:avLst/>
          </a:prstGeom>
          <a:solidFill>
            <a:schemeClr val="accent2">
              <a:lumMod val="20000"/>
              <a:lumOff val="80000"/>
            </a:schemeClr>
          </a:solidFill>
        </p:spPr>
        <p:txBody>
          <a:bodyPr wrap="square">
            <a:spAutoFit/>
          </a:bodyPr>
          <a:lstStyle/>
          <a:p>
            <a:pPr fontAlgn="base"/>
            <a:r>
              <a:rPr lang="en-US" sz="2000" b="1" u="sng" dirty="0" smtClean="0">
                <a:solidFill>
                  <a:srgbClr val="303030"/>
                </a:solidFill>
                <a:latin typeface="Times New Roman" panose="02020603050405020304" pitchFamily="18" charset="0"/>
                <a:cs typeface="Times New Roman" panose="02020603050405020304" pitchFamily="18" charset="0"/>
              </a:rPr>
              <a:t>Version-</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Version </a:t>
            </a:r>
            <a:r>
              <a:rPr lang="en-US" sz="2000" dirty="0">
                <a:solidFill>
                  <a:srgbClr val="303030"/>
                </a:solidFill>
                <a:latin typeface="Times New Roman" panose="02020603050405020304" pitchFamily="18" charset="0"/>
                <a:cs typeface="Times New Roman" panose="02020603050405020304" pitchFamily="18" charset="0"/>
              </a:rPr>
              <a:t>is a 4 bit field that indicates the IP version used.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The most popularly used IP versions are version-4 (IPv4) and version-6 (IPv6).</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Only IPv4 uses the above header.</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So, this field always contains the decimal value 4.</a:t>
            </a:r>
          </a:p>
        </p:txBody>
      </p:sp>
      <p:sp>
        <p:nvSpPr>
          <p:cNvPr id="8" name="Rectangle 7"/>
          <p:cNvSpPr/>
          <p:nvPr/>
        </p:nvSpPr>
        <p:spPr>
          <a:xfrm>
            <a:off x="449033" y="2219015"/>
            <a:ext cx="8507185" cy="984885"/>
          </a:xfrm>
          <a:prstGeom prst="rect">
            <a:avLst/>
          </a:prstGeom>
          <a:solidFill>
            <a:schemeClr val="accent4">
              <a:lumMod val="20000"/>
              <a:lumOff val="80000"/>
            </a:schemeClr>
          </a:solidFill>
        </p:spPr>
        <p:txBody>
          <a:bodyPr wrap="square">
            <a:spAutoFit/>
          </a:bodyPr>
          <a:lstStyle/>
          <a:p>
            <a:pPr fontAlgn="base"/>
            <a:r>
              <a:rPr lang="en-US" sz="1800" b="1" u="sng" dirty="0">
                <a:solidFill>
                  <a:srgbClr val="303030"/>
                </a:solidFill>
                <a:latin typeface="Times New Roman" panose="02020603050405020304" pitchFamily="18" charset="0"/>
                <a:cs typeface="Times New Roman" panose="02020603050405020304" pitchFamily="18" charset="0"/>
              </a:rPr>
              <a:t>Type Of Service-</a:t>
            </a:r>
          </a:p>
          <a:p>
            <a:pPr fontAlgn="base"/>
            <a:r>
              <a:rPr lang="en-US" dirty="0">
                <a:solidFill>
                  <a:srgbClr val="303030"/>
                </a:solidFill>
                <a:latin typeface="Arimo"/>
              </a:rPr>
              <a:t> </a:t>
            </a:r>
            <a:r>
              <a:rPr lang="en-US" sz="2000" dirty="0" smtClean="0">
                <a:solidFill>
                  <a:srgbClr val="303030"/>
                </a:solidFill>
                <a:latin typeface="Times New Roman" panose="02020603050405020304" pitchFamily="18" charset="0"/>
                <a:cs typeface="Times New Roman" panose="02020603050405020304" pitchFamily="18" charset="0"/>
              </a:rPr>
              <a:t>Type </a:t>
            </a:r>
            <a:r>
              <a:rPr lang="en-US" sz="2000" dirty="0">
                <a:solidFill>
                  <a:srgbClr val="303030"/>
                </a:solidFill>
                <a:latin typeface="Times New Roman" panose="02020603050405020304" pitchFamily="18" charset="0"/>
                <a:cs typeface="Times New Roman" panose="02020603050405020304" pitchFamily="18" charset="0"/>
              </a:rPr>
              <a:t>of service is a 8 bit field that is used for Quality of Service (</a:t>
            </a:r>
            <a:r>
              <a:rPr lang="en-US" sz="2000" dirty="0" err="1">
                <a:solidFill>
                  <a:srgbClr val="303030"/>
                </a:solidFill>
                <a:latin typeface="Times New Roman" panose="02020603050405020304" pitchFamily="18" charset="0"/>
                <a:cs typeface="Times New Roman" panose="02020603050405020304" pitchFamily="18" charset="0"/>
              </a:rPr>
              <a:t>QoS</a:t>
            </a:r>
            <a:r>
              <a:rPr lang="en-US" sz="2000" dirty="0">
                <a:solidFill>
                  <a:srgbClr val="303030"/>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The datagram is marked for giving a certain treatment using this field.</a:t>
            </a:r>
          </a:p>
        </p:txBody>
      </p:sp>
      <p:sp>
        <p:nvSpPr>
          <p:cNvPr id="9" name="Rectangle 8"/>
          <p:cNvSpPr/>
          <p:nvPr/>
        </p:nvSpPr>
        <p:spPr>
          <a:xfrm>
            <a:off x="449033" y="3272969"/>
            <a:ext cx="8507185" cy="1631216"/>
          </a:xfrm>
          <a:prstGeom prst="rect">
            <a:avLst/>
          </a:prstGeom>
          <a:solidFill>
            <a:schemeClr val="accent1">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Total </a:t>
            </a:r>
            <a:r>
              <a:rPr lang="en-US" sz="2000" b="1" u="sng" dirty="0" smtClean="0">
                <a:solidFill>
                  <a:srgbClr val="303030"/>
                </a:solidFill>
                <a:latin typeface="Times New Roman" panose="02020603050405020304" pitchFamily="18" charset="0"/>
                <a:cs typeface="Times New Roman" panose="02020603050405020304" pitchFamily="18" charset="0"/>
              </a:rPr>
              <a:t>Length-</a:t>
            </a:r>
          </a:p>
          <a:p>
            <a:pPr fontAlgn="base"/>
            <a:r>
              <a:rPr lang="en-US" sz="2000" dirty="0">
                <a:latin typeface="Times New Roman" panose="02020603050405020304" pitchFamily="18" charset="0"/>
                <a:cs typeface="Times New Roman" panose="02020603050405020304" pitchFamily="18" charset="0"/>
              </a:rPr>
              <a:t>Total length is a 16 bit field </a:t>
            </a:r>
            <a:r>
              <a:rPr lang="en-US" sz="2000" dirty="0" smtClean="0">
                <a:latin typeface="Times New Roman" panose="02020603050405020304" pitchFamily="18" charset="0"/>
                <a:cs typeface="Times New Roman" panose="02020603050405020304" pitchFamily="18" charset="0"/>
              </a:rPr>
              <a:t> = total </a:t>
            </a:r>
            <a:r>
              <a:rPr lang="en-US" sz="2000" dirty="0">
                <a:latin typeface="Times New Roman" panose="02020603050405020304" pitchFamily="18" charset="0"/>
                <a:cs typeface="Times New Roman" panose="02020603050405020304" pitchFamily="18" charset="0"/>
              </a:rPr>
              <a:t>length of the datagram (in bytes</a:t>
            </a:r>
            <a:r>
              <a:rPr lang="en-US" sz="2000" dirty="0" smtClean="0">
                <a:latin typeface="Times New Roman" panose="02020603050405020304" pitchFamily="18" charset="0"/>
                <a:cs typeface="Times New Roman" panose="02020603050405020304" pitchFamily="18" charset="0"/>
              </a:rPr>
              <a:t>).</a:t>
            </a:r>
          </a:p>
          <a:p>
            <a:pPr fontAlgn="base"/>
            <a:r>
              <a:rPr lang="en-US" sz="2000" dirty="0">
                <a:latin typeface="Times New Roman" panose="02020603050405020304" pitchFamily="18" charset="0"/>
                <a:cs typeface="Times New Roman" panose="02020603050405020304" pitchFamily="18" charset="0"/>
              </a:rPr>
              <a:t>Total length = Header length + Payload </a:t>
            </a:r>
            <a:r>
              <a:rPr lang="en-US" sz="2000" dirty="0" smtClean="0">
                <a:latin typeface="Times New Roman" panose="02020603050405020304" pitchFamily="18" charset="0"/>
                <a:cs typeface="Times New Roman" panose="02020603050405020304" pitchFamily="18" charset="0"/>
              </a:rPr>
              <a:t>length</a:t>
            </a:r>
          </a:p>
          <a:p>
            <a:pPr fontAlgn="base"/>
            <a:r>
              <a:rPr lang="en-US" sz="2000" dirty="0">
                <a:latin typeface="Times New Roman" panose="02020603050405020304" pitchFamily="18" charset="0"/>
                <a:cs typeface="Times New Roman" panose="02020603050405020304" pitchFamily="18" charset="0"/>
              </a:rPr>
              <a:t>Minimum total length of datagram = 20 bytes (20 bytes header + 0 bytes data)</a:t>
            </a:r>
          </a:p>
          <a:p>
            <a:pPr fontAlgn="base"/>
            <a:r>
              <a:rPr lang="en-US" sz="2000" dirty="0">
                <a:latin typeface="Times New Roman" panose="02020603050405020304" pitchFamily="18" charset="0"/>
                <a:cs typeface="Times New Roman" panose="02020603050405020304" pitchFamily="18" charset="0"/>
              </a:rPr>
              <a:t>Maximum total length of datagram = </a:t>
            </a:r>
            <a:r>
              <a:rPr lang="en-US" sz="2000" dirty="0" smtClean="0">
                <a:latin typeface="Times New Roman" panose="02020603050405020304" pitchFamily="18" charset="0"/>
                <a:cs typeface="Times New Roman" panose="02020603050405020304" pitchFamily="18" charset="0"/>
              </a:rPr>
              <a:t>65535 bytes</a:t>
            </a:r>
            <a:endParaRPr lang="en-US" sz="2000" b="1"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503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2">
            <a:alphaModFix/>
          </a:blip>
          <a:srcRect/>
          <a:stretch/>
        </p:blipFill>
        <p:spPr>
          <a:xfrm>
            <a:off x="41822" y="47020"/>
            <a:ext cx="578664" cy="606418"/>
          </a:xfrm>
          <a:prstGeom prst="rect">
            <a:avLst/>
          </a:prstGeom>
          <a:noFill/>
          <a:ln>
            <a:noFill/>
          </a:ln>
        </p:spPr>
      </p:pic>
      <p:sp>
        <p:nvSpPr>
          <p:cNvPr id="8" name="Rectangle 7"/>
          <p:cNvSpPr/>
          <p:nvPr/>
        </p:nvSpPr>
        <p:spPr>
          <a:xfrm>
            <a:off x="510767" y="2817708"/>
            <a:ext cx="8430279" cy="400110"/>
          </a:xfrm>
          <a:prstGeom prst="rect">
            <a:avLst/>
          </a:prstGeom>
          <a:solidFill>
            <a:schemeClr val="accent4">
              <a:lumMod val="20000"/>
              <a:lumOff val="80000"/>
            </a:schemeClr>
          </a:solidFill>
        </p:spPr>
        <p:txBody>
          <a:bodyPr wrap="square">
            <a:spAutoFit/>
          </a:bodyPr>
          <a:lstStyle/>
          <a:p>
            <a:pPr marL="285750" indent="-285750" fontAlgn="base">
              <a:buFont typeface="Arial" panose="020B0604020202020204" pitchFamily="34" charset="0"/>
              <a:buChar char="•"/>
            </a:pPr>
            <a:endParaRPr lang="en-US" sz="2000" dirty="0">
              <a:solidFill>
                <a:srgbClr val="30303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88304" y="692951"/>
            <a:ext cx="8430279" cy="4370427"/>
          </a:xfrm>
          <a:prstGeom prst="rect">
            <a:avLst/>
          </a:prstGeom>
          <a:solidFill>
            <a:schemeClr val="accent4">
              <a:lumMod val="20000"/>
              <a:lumOff val="80000"/>
            </a:schemeClr>
          </a:solidFill>
        </p:spPr>
        <p:txBody>
          <a:bodyPr wrap="square">
            <a:spAutoFit/>
          </a:bodyPr>
          <a:lstStyle/>
          <a:p>
            <a:pPr fontAlgn="base"/>
            <a:r>
              <a:rPr lang="en-US" sz="2000" b="1" u="sng" dirty="0" smtClean="0">
                <a:solidFill>
                  <a:srgbClr val="303030"/>
                </a:solidFill>
                <a:latin typeface="Times New Roman" panose="02020603050405020304" pitchFamily="18" charset="0"/>
                <a:cs typeface="Times New Roman" panose="02020603050405020304" pitchFamily="18" charset="0"/>
              </a:rPr>
              <a:t>Header </a:t>
            </a:r>
            <a:r>
              <a:rPr lang="en-US" sz="2000" b="1" u="sng" dirty="0">
                <a:solidFill>
                  <a:srgbClr val="303030"/>
                </a:solidFill>
                <a:latin typeface="Times New Roman" panose="02020603050405020304" pitchFamily="18" charset="0"/>
                <a:cs typeface="Times New Roman" panose="02020603050405020304" pitchFamily="18" charset="0"/>
              </a:rPr>
              <a:t>Length-</a:t>
            </a: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Header </a:t>
            </a:r>
            <a:r>
              <a:rPr lang="en-US" sz="2000" dirty="0">
                <a:solidFill>
                  <a:srgbClr val="303030"/>
                </a:solidFill>
                <a:latin typeface="Times New Roman" panose="02020603050405020304" pitchFamily="18" charset="0"/>
                <a:cs typeface="Times New Roman" panose="02020603050405020304" pitchFamily="18" charset="0"/>
              </a:rPr>
              <a:t>length is a 4 bit </a:t>
            </a:r>
            <a:r>
              <a:rPr lang="en-US" sz="2000" dirty="0" smtClean="0">
                <a:solidFill>
                  <a:srgbClr val="303030"/>
                </a:solidFill>
                <a:latin typeface="Times New Roman" panose="02020603050405020304" pitchFamily="18" charset="0"/>
                <a:cs typeface="Times New Roman" panose="02020603050405020304" pitchFamily="18" charset="0"/>
              </a:rPr>
              <a:t>field.</a:t>
            </a:r>
            <a:endParaRPr lang="en-US" sz="2000" dirty="0">
              <a:solidFill>
                <a:srgbClr val="303030"/>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The </a:t>
            </a:r>
            <a:r>
              <a:rPr lang="en-US" sz="2000" dirty="0">
                <a:solidFill>
                  <a:srgbClr val="303030"/>
                </a:solidFill>
                <a:latin typeface="Times New Roman" panose="02020603050405020304" pitchFamily="18" charset="0"/>
                <a:cs typeface="Times New Roman" panose="02020603050405020304" pitchFamily="18" charset="0"/>
              </a:rPr>
              <a:t>length of IP header always lies in the </a:t>
            </a:r>
            <a:r>
              <a:rPr lang="en-US" sz="2000" dirty="0" smtClean="0">
                <a:solidFill>
                  <a:srgbClr val="303030"/>
                </a:solidFill>
                <a:latin typeface="Times New Roman" panose="02020603050405020304" pitchFamily="18" charset="0"/>
                <a:cs typeface="Times New Roman" panose="02020603050405020304" pitchFamily="18" charset="0"/>
              </a:rPr>
              <a:t>range- [</a:t>
            </a:r>
            <a:r>
              <a:rPr lang="en-US" sz="2000" dirty="0">
                <a:solidFill>
                  <a:srgbClr val="303030"/>
                </a:solidFill>
                <a:latin typeface="Times New Roman" panose="02020603050405020304" pitchFamily="18" charset="0"/>
                <a:cs typeface="Times New Roman" panose="02020603050405020304" pitchFamily="18" charset="0"/>
              </a:rPr>
              <a:t>20 bytes , 60 bytes</a:t>
            </a:r>
            <a:r>
              <a:rPr lang="en-US" sz="2000" dirty="0" smtClean="0">
                <a:solidFill>
                  <a:srgbClr val="303030"/>
                </a:solidFill>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The initial 5 rows of the IP header are always used.</a:t>
            </a: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So, minimum </a:t>
            </a:r>
            <a:r>
              <a:rPr lang="en-US" sz="2000" dirty="0">
                <a:solidFill>
                  <a:srgbClr val="303030"/>
                </a:solidFill>
                <a:latin typeface="Times New Roman" panose="02020603050405020304" pitchFamily="18" charset="0"/>
                <a:cs typeface="Times New Roman" panose="02020603050405020304" pitchFamily="18" charset="0"/>
              </a:rPr>
              <a:t>length of IP header = 5 x 4 bytes = 20 bytes.</a:t>
            </a: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The </a:t>
            </a:r>
            <a:r>
              <a:rPr lang="en-US" sz="2000" dirty="0">
                <a:solidFill>
                  <a:srgbClr val="303030"/>
                </a:solidFill>
                <a:latin typeface="Times New Roman" panose="02020603050405020304" pitchFamily="18" charset="0"/>
                <a:cs typeface="Times New Roman" panose="02020603050405020304" pitchFamily="18" charset="0"/>
              </a:rPr>
              <a:t>size of Options field can go up to 40 bytes.</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So, maximum length of IP header = 20 bytes + 40 bytes = 60 bytes</a:t>
            </a:r>
            <a:r>
              <a:rPr lang="en-US" sz="2000" dirty="0" smtClean="0">
                <a:solidFill>
                  <a:srgbClr val="303030"/>
                </a:solidFill>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to represent the header length, a scaling factor of 4 is used.</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Header length = Header length field value x 4 </a:t>
            </a:r>
            <a:r>
              <a:rPr lang="en-US" sz="2000" dirty="0" smtClean="0">
                <a:solidFill>
                  <a:srgbClr val="303030"/>
                </a:solidFill>
                <a:latin typeface="Times New Roman" panose="02020603050405020304" pitchFamily="18" charset="0"/>
                <a:cs typeface="Times New Roman" panose="02020603050405020304" pitchFamily="18" charset="0"/>
              </a:rPr>
              <a:t>bytes</a:t>
            </a:r>
          </a:p>
          <a:p>
            <a:pPr marL="285750" indent="-285750" fontAlgn="base">
              <a:buFont typeface="Arial" panose="020B0604020202020204" pitchFamily="34" charset="0"/>
              <a:buChar char="•"/>
            </a:pPr>
            <a:endParaRPr lang="en-US" sz="2000" dirty="0">
              <a:solidFill>
                <a:srgbClr val="303030"/>
              </a:solidFill>
              <a:latin typeface="Times New Roman" panose="02020603050405020304" pitchFamily="18" charset="0"/>
              <a:cs typeface="Times New Roman" panose="02020603050405020304" pitchFamily="18" charset="0"/>
            </a:endParaRPr>
          </a:p>
          <a:p>
            <a:pPr fontAlgn="base"/>
            <a:r>
              <a:rPr lang="en-US" sz="2000" dirty="0"/>
              <a:t>If header length field = 5 (0101), then Header length = 5 x 4 = 20 bytes</a:t>
            </a:r>
          </a:p>
          <a:p>
            <a:pPr fontAlgn="base"/>
            <a:r>
              <a:rPr lang="en-US" sz="2000" dirty="0"/>
              <a:t>If header length field =10 (1010),then Header length = 10 x 4 = 40 bytes</a:t>
            </a:r>
          </a:p>
          <a:p>
            <a:pPr fontAlgn="base"/>
            <a:r>
              <a:rPr lang="en-US" sz="2000" dirty="0"/>
              <a:t>If header length field =15 (1111),then Header length = 15 x 4 = 60 bytes</a:t>
            </a:r>
            <a:endParaRPr lang="en-US" sz="2000" dirty="0">
              <a:solidFill>
                <a:srgbClr val="303030"/>
              </a:solidFill>
              <a:latin typeface="Times New Roman" panose="02020603050405020304" pitchFamily="18" charset="0"/>
              <a:cs typeface="Times New Roman" panose="02020603050405020304" pitchFamily="18" charset="0"/>
            </a:endParaRPr>
          </a:p>
          <a:p>
            <a:pPr fontAlgn="base"/>
            <a:endParaRPr lang="en-US" sz="2000"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504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2">
            <a:alphaModFix/>
          </a:blip>
          <a:srcRect/>
          <a:stretch/>
        </p:blipFill>
        <p:spPr>
          <a:xfrm>
            <a:off x="41822" y="47020"/>
            <a:ext cx="578664" cy="606418"/>
          </a:xfrm>
          <a:prstGeom prst="rect">
            <a:avLst/>
          </a:prstGeom>
          <a:noFill/>
          <a:ln>
            <a:noFill/>
          </a:ln>
        </p:spPr>
      </p:pic>
      <p:sp>
        <p:nvSpPr>
          <p:cNvPr id="3" name="Rectangle 2"/>
          <p:cNvSpPr/>
          <p:nvPr/>
        </p:nvSpPr>
        <p:spPr>
          <a:xfrm>
            <a:off x="473528" y="664482"/>
            <a:ext cx="8254093" cy="1938992"/>
          </a:xfrm>
          <a:prstGeom prst="rect">
            <a:avLst/>
          </a:prstGeom>
          <a:solidFill>
            <a:schemeClr val="accent4">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Identification-</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Identification </a:t>
            </a:r>
            <a:r>
              <a:rPr lang="en-US" sz="2000" dirty="0">
                <a:solidFill>
                  <a:srgbClr val="303030"/>
                </a:solidFill>
                <a:latin typeface="Times New Roman" panose="02020603050405020304" pitchFamily="18" charset="0"/>
                <a:cs typeface="Times New Roman" panose="02020603050405020304" pitchFamily="18" charset="0"/>
              </a:rPr>
              <a:t>is a 16 bit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is used for the identification of the fragments of an original IP datagram.</a:t>
            </a:r>
          </a:p>
          <a:p>
            <a:pPr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Each </a:t>
            </a:r>
            <a:r>
              <a:rPr lang="en-US" sz="2000" dirty="0">
                <a:solidFill>
                  <a:srgbClr val="303030"/>
                </a:solidFill>
                <a:latin typeface="Times New Roman" panose="02020603050405020304" pitchFamily="18" charset="0"/>
                <a:cs typeface="Times New Roman" panose="02020603050405020304" pitchFamily="18" charset="0"/>
              </a:rPr>
              <a:t>fragmented datagram is assigned the same identification number.</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This number is useful during the re assembly of fragmented datagrams.</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helps to identify to which IP datagram, the fragmented datagram belongs to.</a:t>
            </a:r>
          </a:p>
        </p:txBody>
      </p:sp>
      <p:sp>
        <p:nvSpPr>
          <p:cNvPr id="6" name="Rectangle 5"/>
          <p:cNvSpPr/>
          <p:nvPr/>
        </p:nvSpPr>
        <p:spPr>
          <a:xfrm>
            <a:off x="473527" y="2735938"/>
            <a:ext cx="8254093" cy="2246769"/>
          </a:xfrm>
          <a:prstGeom prst="rect">
            <a:avLst/>
          </a:prstGeom>
          <a:solidFill>
            <a:schemeClr val="accent2">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DF Bit-</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DF </a:t>
            </a:r>
            <a:r>
              <a:rPr lang="en-US" sz="2000" dirty="0">
                <a:solidFill>
                  <a:srgbClr val="303030"/>
                </a:solidFill>
                <a:latin typeface="Times New Roman" panose="02020603050405020304" pitchFamily="18" charset="0"/>
                <a:cs typeface="Times New Roman" panose="02020603050405020304" pitchFamily="18" charset="0"/>
              </a:rPr>
              <a:t>bit stands for Do Not Fragment bit.</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Its value may be 0 or 1.</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When DF bit is set to 0, It grants the permission to the intermediate devices to fragment the datagram if required.</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When DF bit is set to 1, It indicates the intermediate devices not to fragment the IP datagram at any cost</a:t>
            </a:r>
            <a:r>
              <a:rPr lang="en-US" sz="2000" dirty="0" smtClean="0">
                <a:solidFill>
                  <a:srgbClr val="303030"/>
                </a:solidFill>
                <a:latin typeface="Times New Roman" panose="02020603050405020304" pitchFamily="18" charset="0"/>
                <a:cs typeface="Times New Roman" panose="02020603050405020304" pitchFamily="18" charset="0"/>
              </a:rPr>
              <a:t>.</a:t>
            </a:r>
            <a:endParaRPr lang="en-US" sz="2000"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606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7" name="Rectangle 6"/>
          <p:cNvSpPr/>
          <p:nvPr/>
        </p:nvSpPr>
        <p:spPr>
          <a:xfrm>
            <a:off x="620486" y="523817"/>
            <a:ext cx="8401049" cy="2554545"/>
          </a:xfrm>
          <a:prstGeom prst="rect">
            <a:avLst/>
          </a:prstGeom>
          <a:solidFill>
            <a:schemeClr val="accent2">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MF Bit-</a:t>
            </a:r>
            <a:endParaRPr lang="en-US" sz="2000" b="1" dirty="0">
              <a:solidFill>
                <a:srgbClr val="303030"/>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solidFill>
                  <a:srgbClr val="303030"/>
                </a:solidFill>
                <a:latin typeface="Times New Roman" panose="02020603050405020304" pitchFamily="18" charset="0"/>
                <a:cs typeface="Times New Roman" panose="02020603050405020304" pitchFamily="18" charset="0"/>
              </a:rPr>
              <a:t>MF </a:t>
            </a:r>
            <a:r>
              <a:rPr lang="en-US" sz="2000" dirty="0">
                <a:solidFill>
                  <a:srgbClr val="303030"/>
                </a:solidFill>
                <a:latin typeface="Times New Roman" panose="02020603050405020304" pitchFamily="18" charset="0"/>
                <a:cs typeface="Times New Roman" panose="02020603050405020304" pitchFamily="18" charset="0"/>
              </a:rPr>
              <a:t>bit stands for More Fragments bit.</a:t>
            </a:r>
          </a:p>
          <a:p>
            <a:pPr marL="285750" indent="-285750"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Its value may be 0 or </a:t>
            </a:r>
            <a:r>
              <a:rPr lang="en-US" sz="2000" dirty="0" smtClean="0">
                <a:solidFill>
                  <a:srgbClr val="303030"/>
                </a:solidFill>
                <a:latin typeface="Times New Roman" panose="02020603050405020304" pitchFamily="18" charset="0"/>
                <a:cs typeface="Times New Roman" panose="02020603050405020304" pitchFamily="18" charset="0"/>
              </a:rPr>
              <a:t>1</a:t>
            </a: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MF bit is set to 0</a:t>
            </a:r>
            <a:r>
              <a:rPr lang="en-US" sz="2000" dirty="0" smtClean="0">
                <a:latin typeface="Times New Roman" panose="02020603050405020304" pitchFamily="18" charset="0"/>
                <a:cs typeface="Times New Roman" panose="02020603050405020304" pitchFamily="18" charset="0"/>
              </a:rPr>
              <a:t>, It </a:t>
            </a:r>
            <a:r>
              <a:rPr lang="en-US" sz="2000" dirty="0">
                <a:latin typeface="Times New Roman" panose="02020603050405020304" pitchFamily="18" charset="0"/>
                <a:cs typeface="Times New Roman" panose="02020603050405020304" pitchFamily="18" charset="0"/>
              </a:rPr>
              <a:t>indicates to the receiver that the current datagram is either the last fragment in the set or that it is the only fragment.</a:t>
            </a: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MF bit is set to 1</a:t>
            </a:r>
            <a:r>
              <a:rPr lang="en-US" sz="2000" dirty="0" smtClean="0">
                <a:latin typeface="Times New Roman" panose="02020603050405020304" pitchFamily="18" charset="0"/>
                <a:cs typeface="Times New Roman" panose="02020603050405020304" pitchFamily="18" charset="0"/>
              </a:rPr>
              <a:t>, It </a:t>
            </a:r>
            <a:r>
              <a:rPr lang="en-US" sz="2000" dirty="0">
                <a:latin typeface="Times New Roman" panose="02020603050405020304" pitchFamily="18" charset="0"/>
                <a:cs typeface="Times New Roman" panose="02020603050405020304" pitchFamily="18" charset="0"/>
              </a:rPr>
              <a:t>indicates to the receiver that the </a:t>
            </a:r>
            <a:r>
              <a:rPr lang="en-US" sz="2000" dirty="0" smtClean="0">
                <a:latin typeface="Times New Roman" panose="02020603050405020304" pitchFamily="18" charset="0"/>
                <a:cs typeface="Times New Roman" panose="02020603050405020304" pitchFamily="18" charset="0"/>
              </a:rPr>
              <a:t>current</a:t>
            </a:r>
            <a:r>
              <a:rPr lang="en-US" sz="2000" dirty="0">
                <a:latin typeface="Times New Roman" panose="02020603050405020304" pitchFamily="18" charset="0"/>
                <a:cs typeface="Times New Roman" panose="02020603050405020304" pitchFamily="18" charset="0"/>
              </a:rPr>
              <a:t> datagram is a fragment of some larger </a:t>
            </a:r>
            <a:r>
              <a:rPr lang="en-US" sz="2000" dirty="0" smtClean="0">
                <a:latin typeface="Times New Roman" panose="02020603050405020304" pitchFamily="18" charset="0"/>
                <a:cs typeface="Times New Roman" panose="02020603050405020304" pitchFamily="18" charset="0"/>
              </a:rPr>
              <a:t>datagram and more </a:t>
            </a:r>
            <a:r>
              <a:rPr lang="en-US" sz="2000" dirty="0">
                <a:latin typeface="Times New Roman" panose="02020603050405020304" pitchFamily="18" charset="0"/>
                <a:cs typeface="Times New Roman" panose="02020603050405020304" pitchFamily="18" charset="0"/>
              </a:rPr>
              <a:t>fragments are following.</a:t>
            </a: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MF bit is set to 1 on all the fragments except the last one</a:t>
            </a:r>
            <a:r>
              <a:rPr lang="en-US" sz="2000" dirty="0" smtClean="0">
                <a:latin typeface="Times New Roman" panose="02020603050405020304" pitchFamily="18" charset="0"/>
                <a:cs typeface="Times New Roman" panose="02020603050405020304" pitchFamily="18" charset="0"/>
              </a:rPr>
              <a:t>.</a:t>
            </a:r>
            <a:endParaRPr lang="en-US" sz="2000"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791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8" name="Rectangle 7"/>
          <p:cNvSpPr/>
          <p:nvPr/>
        </p:nvSpPr>
        <p:spPr>
          <a:xfrm>
            <a:off x="465364" y="526252"/>
            <a:ext cx="8433706" cy="2554545"/>
          </a:xfrm>
          <a:prstGeom prst="rect">
            <a:avLst/>
          </a:prstGeom>
          <a:solidFill>
            <a:schemeClr val="accent1">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Fragment </a:t>
            </a:r>
            <a:r>
              <a:rPr lang="en-US" sz="2000" b="1" u="sng" dirty="0" smtClean="0">
                <a:solidFill>
                  <a:srgbClr val="303030"/>
                </a:solidFill>
                <a:latin typeface="Times New Roman" panose="02020603050405020304" pitchFamily="18" charset="0"/>
                <a:cs typeface="Times New Roman" panose="02020603050405020304" pitchFamily="18" charset="0"/>
              </a:rPr>
              <a:t>Offset-</a:t>
            </a:r>
          </a:p>
          <a:p>
            <a:pPr fontAlgn="base"/>
            <a:r>
              <a:rPr lang="en-US" sz="2000" dirty="0">
                <a:latin typeface="Times New Roman" panose="02020603050405020304" pitchFamily="18" charset="0"/>
                <a:cs typeface="Times New Roman" panose="02020603050405020304" pitchFamily="18" charset="0"/>
              </a:rPr>
              <a:t>Fragment Offset is a 13 bit field.</a:t>
            </a:r>
          </a:p>
          <a:p>
            <a:pPr fontAlgn="base"/>
            <a:r>
              <a:rPr lang="en-US" sz="2000" dirty="0">
                <a:latin typeface="Times New Roman" panose="02020603050405020304" pitchFamily="18" charset="0"/>
                <a:cs typeface="Times New Roman" panose="02020603050405020304" pitchFamily="18" charset="0"/>
              </a:rPr>
              <a:t>It indicates the position of a fragmented datagram in the original </a:t>
            </a:r>
            <a:r>
              <a:rPr lang="en-US" sz="2000" dirty="0" err="1">
                <a:latin typeface="Times New Roman" panose="02020603050405020304" pitchFamily="18" charset="0"/>
                <a:cs typeface="Times New Roman" panose="02020603050405020304" pitchFamily="18" charset="0"/>
              </a:rPr>
              <a:t>unfragmented</a:t>
            </a:r>
            <a:r>
              <a:rPr lang="en-US" sz="2000" dirty="0">
                <a:latin typeface="Times New Roman" panose="02020603050405020304" pitchFamily="18" charset="0"/>
                <a:cs typeface="Times New Roman" panose="02020603050405020304" pitchFamily="18" charset="0"/>
              </a:rPr>
              <a:t> IP datagram.</a:t>
            </a:r>
          </a:p>
          <a:p>
            <a:pPr fontAlgn="base"/>
            <a:r>
              <a:rPr lang="en-US" sz="2000" dirty="0">
                <a:latin typeface="Times New Roman" panose="02020603050405020304" pitchFamily="18" charset="0"/>
                <a:cs typeface="Times New Roman" panose="02020603050405020304" pitchFamily="18" charset="0"/>
              </a:rPr>
              <a:t>The first fragmented datagram has a fragment offset of zero.</a:t>
            </a:r>
          </a:p>
          <a:p>
            <a:pPr fontAlgn="base"/>
            <a:r>
              <a:rPr lang="en-US" sz="2000" dirty="0">
                <a:latin typeface="Times New Roman" panose="02020603050405020304" pitchFamily="18" charset="0"/>
                <a:cs typeface="Times New Roman" panose="02020603050405020304" pitchFamily="18" charset="0"/>
              </a:rPr>
              <a:t>Fragment offset for a given fragmented datagram</a:t>
            </a:r>
          </a:p>
          <a:p>
            <a:pPr fontAlgn="base"/>
            <a:r>
              <a:rPr lang="en-US" sz="2000" dirty="0">
                <a:latin typeface="Times New Roman" panose="02020603050405020304" pitchFamily="18" charset="0"/>
                <a:cs typeface="Times New Roman" panose="02020603050405020304" pitchFamily="18" charset="0"/>
              </a:rPr>
              <a:t>= Number of data bytes ahead of it in the original </a:t>
            </a:r>
            <a:r>
              <a:rPr lang="en-US" sz="2000" dirty="0" err="1">
                <a:latin typeface="Times New Roman" panose="02020603050405020304" pitchFamily="18" charset="0"/>
                <a:cs typeface="Times New Roman" panose="02020603050405020304" pitchFamily="18" charset="0"/>
              </a:rPr>
              <a:t>unfragmented</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datagram</a:t>
            </a:r>
          </a:p>
          <a:p>
            <a:pPr fontAlgn="base"/>
            <a:r>
              <a:rPr lang="en-US" sz="2000" dirty="0">
                <a:latin typeface="Times New Roman" panose="02020603050405020304" pitchFamily="18" charset="0"/>
                <a:cs typeface="Times New Roman" panose="02020603050405020304" pitchFamily="18" charset="0"/>
              </a:rPr>
              <a:t>Fragment offset field value = Fragment Offset / </a:t>
            </a:r>
            <a:r>
              <a:rPr lang="en-US" sz="2000" dirty="0" smtClean="0">
                <a:latin typeface="Times New Roman" panose="02020603050405020304" pitchFamily="18" charset="0"/>
                <a:cs typeface="Times New Roman" panose="02020603050405020304" pitchFamily="18" charset="0"/>
              </a:rPr>
              <a:t>8</a:t>
            </a:r>
            <a:endParaRPr lang="en-US" sz="2000" b="1"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8997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3" name="Rectangle 2"/>
          <p:cNvSpPr/>
          <p:nvPr/>
        </p:nvSpPr>
        <p:spPr>
          <a:xfrm>
            <a:off x="555172" y="673835"/>
            <a:ext cx="8490856" cy="4093428"/>
          </a:xfrm>
          <a:prstGeom prst="rect">
            <a:avLst/>
          </a:prstGeom>
          <a:solidFill>
            <a:schemeClr val="accent2">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Time To </a:t>
            </a:r>
            <a:r>
              <a:rPr lang="en-US" sz="2000" b="1" u="sng" dirty="0" smtClean="0">
                <a:solidFill>
                  <a:srgbClr val="303030"/>
                </a:solidFill>
                <a:latin typeface="Times New Roman" panose="02020603050405020304" pitchFamily="18" charset="0"/>
                <a:cs typeface="Times New Roman" panose="02020603050405020304" pitchFamily="18" charset="0"/>
              </a:rPr>
              <a:t>Live-</a:t>
            </a:r>
          </a:p>
          <a:p>
            <a:pPr fontAlgn="base"/>
            <a:r>
              <a:rPr lang="en-US" sz="2000" dirty="0">
                <a:latin typeface="Times New Roman" panose="02020603050405020304" pitchFamily="18" charset="0"/>
                <a:cs typeface="Times New Roman" panose="02020603050405020304" pitchFamily="18" charset="0"/>
              </a:rPr>
              <a:t>Time to live (TTL) is a 8 bit field.</a:t>
            </a:r>
          </a:p>
          <a:p>
            <a:pPr fontAlgn="base"/>
            <a:r>
              <a:rPr lang="en-US" sz="2000" dirty="0">
                <a:latin typeface="Times New Roman" panose="02020603050405020304" pitchFamily="18" charset="0"/>
                <a:cs typeface="Times New Roman" panose="02020603050405020304" pitchFamily="18" charset="0"/>
              </a:rPr>
              <a:t>It indicates the maximum number of hops a datagram can take to reach the destination.</a:t>
            </a:r>
          </a:p>
          <a:p>
            <a:pPr fontAlgn="base"/>
            <a:r>
              <a:rPr lang="en-US" sz="2000" dirty="0">
                <a:latin typeface="Times New Roman" panose="02020603050405020304" pitchFamily="18" charset="0"/>
                <a:cs typeface="Times New Roman" panose="02020603050405020304" pitchFamily="18" charset="0"/>
              </a:rPr>
              <a:t>The main purpose of TTL is to prevent the IP datagrams from looping around forever in a routing loop</a:t>
            </a:r>
            <a:r>
              <a:rPr lang="en-US" sz="2000" dirty="0" smtClean="0">
                <a:latin typeface="Times New Roman" panose="02020603050405020304" pitchFamily="18" charset="0"/>
                <a:cs typeface="Times New Roman" panose="02020603050405020304" pitchFamily="18" charset="0"/>
              </a:rPr>
              <a:t>.</a:t>
            </a:r>
          </a:p>
          <a:p>
            <a:pPr fontAlgn="base"/>
            <a:r>
              <a:rPr lang="en-US" sz="2000" dirty="0">
                <a:latin typeface="Times New Roman" panose="02020603050405020304" pitchFamily="18" charset="0"/>
                <a:cs typeface="Times New Roman" panose="02020603050405020304" pitchFamily="18" charset="0"/>
              </a:rPr>
              <a:t>The value of TTL is decremented by 1 when-</a:t>
            </a:r>
          </a:p>
          <a:p>
            <a:pPr fontAlgn="base"/>
            <a:r>
              <a:rPr lang="en-US" sz="2000" dirty="0">
                <a:latin typeface="Times New Roman" panose="02020603050405020304" pitchFamily="18" charset="0"/>
                <a:cs typeface="Times New Roman" panose="02020603050405020304" pitchFamily="18" charset="0"/>
              </a:rPr>
              <a:t>Datagram takes a hop to any intermediate device having network layer.</a:t>
            </a:r>
          </a:p>
          <a:p>
            <a:pPr fontAlgn="base"/>
            <a:r>
              <a:rPr lang="en-US" sz="2000" dirty="0">
                <a:latin typeface="Times New Roman" panose="02020603050405020304" pitchFamily="18" charset="0"/>
                <a:cs typeface="Times New Roman" panose="02020603050405020304" pitchFamily="18" charset="0"/>
              </a:rPr>
              <a:t>Datagram takes a hop to the destination.</a:t>
            </a:r>
          </a:p>
          <a:p>
            <a:pPr fontAlgn="base"/>
            <a:r>
              <a:rPr lang="en-US" sz="2000" dirty="0">
                <a:latin typeface="Times New Roman" panose="02020603050405020304" pitchFamily="18" charset="0"/>
                <a:cs typeface="Times New Roman" panose="02020603050405020304" pitchFamily="18" charset="0"/>
              </a:rPr>
              <a:t> </a:t>
            </a:r>
          </a:p>
          <a:p>
            <a:pPr fontAlgn="base"/>
            <a:r>
              <a:rPr lang="en-US" sz="2000" dirty="0">
                <a:latin typeface="Times New Roman" panose="02020603050405020304" pitchFamily="18" charset="0"/>
                <a:cs typeface="Times New Roman" panose="02020603050405020304" pitchFamily="18" charset="0"/>
              </a:rPr>
              <a:t>If the value of TTL becomes zero before reaching the destination, then datagram is discarded.</a:t>
            </a:r>
          </a:p>
          <a:p>
            <a:pPr fontAlgn="base"/>
            <a:endParaRPr lang="en-US" sz="2000" b="1" dirty="0">
              <a:solidFill>
                <a:srgbClr val="30303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80848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6" name="Rectangle 5"/>
          <p:cNvSpPr/>
          <p:nvPr/>
        </p:nvSpPr>
        <p:spPr>
          <a:xfrm>
            <a:off x="477609" y="788645"/>
            <a:ext cx="7649936" cy="2369880"/>
          </a:xfrm>
          <a:prstGeom prst="rect">
            <a:avLst/>
          </a:prstGeom>
          <a:solidFill>
            <a:schemeClr val="accent4">
              <a:lumMod val="20000"/>
              <a:lumOff val="80000"/>
            </a:schemeClr>
          </a:solidFill>
        </p:spPr>
        <p:txBody>
          <a:bodyPr wrap="square">
            <a:spAutoFit/>
          </a:bodyPr>
          <a:lstStyle/>
          <a:p>
            <a:pPr fontAlgn="base"/>
            <a:r>
              <a:rPr lang="en-US" sz="2400" b="1" u="sng" dirty="0">
                <a:solidFill>
                  <a:srgbClr val="303030"/>
                </a:solidFill>
                <a:latin typeface="Times New Roman" panose="02020603050405020304" pitchFamily="18" charset="0"/>
                <a:cs typeface="Times New Roman" panose="02020603050405020304" pitchFamily="18" charset="0"/>
              </a:rPr>
              <a:t>Protocol-</a:t>
            </a:r>
            <a:endParaRPr lang="en-US" sz="2400" b="1" dirty="0">
              <a:solidFill>
                <a:srgbClr val="303030"/>
              </a:solidFill>
              <a:latin typeface="Times New Roman" panose="02020603050405020304" pitchFamily="18" charset="0"/>
              <a:cs typeface="Times New Roman" panose="02020603050405020304" pitchFamily="18" charset="0"/>
            </a:endParaRPr>
          </a:p>
          <a:p>
            <a:pPr fontAlgn="base"/>
            <a:r>
              <a:rPr lang="en-US" sz="24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Protocol </a:t>
            </a:r>
            <a:r>
              <a:rPr lang="en-US" sz="2000" dirty="0">
                <a:solidFill>
                  <a:srgbClr val="303030"/>
                </a:solidFill>
                <a:latin typeface="Times New Roman" panose="02020603050405020304" pitchFamily="18" charset="0"/>
                <a:cs typeface="Times New Roman" panose="02020603050405020304" pitchFamily="18" charset="0"/>
              </a:rPr>
              <a:t>is a 8 bit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tells the network layer at the destination host to which protocol the IP datagram belongs to.</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In other words, it tells the next level protocol to the network layer at the destination side.</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Protocol number of ICMP is 1, IGMP is 2, TCP is 6 and UDP is 17.</a:t>
            </a:r>
          </a:p>
        </p:txBody>
      </p:sp>
    </p:spTree>
    <p:extLst>
      <p:ext uri="{BB962C8B-B14F-4D97-AF65-F5344CB8AC3E}">
        <p14:creationId xmlns:p14="http://schemas.microsoft.com/office/powerpoint/2010/main" val="784296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3" name="Rectangle 2"/>
          <p:cNvSpPr/>
          <p:nvPr/>
        </p:nvSpPr>
        <p:spPr>
          <a:xfrm>
            <a:off x="506185" y="911343"/>
            <a:ext cx="8245929" cy="3477875"/>
          </a:xfrm>
          <a:prstGeom prst="rect">
            <a:avLst/>
          </a:prstGeom>
          <a:solidFill>
            <a:schemeClr val="accent2">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Header Checksum-</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Header checksum is a 16 bit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contains the checksum value of the entire header.</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The checksum value is used for error checking of the header.</a:t>
            </a:r>
          </a:p>
          <a:p>
            <a:pPr fontAlgn="base"/>
            <a:r>
              <a:rPr lang="en-US" sz="2000" dirty="0">
                <a:solidFill>
                  <a:srgbClr val="303030"/>
                </a:solidFill>
                <a:latin typeface="Times New Roman" panose="02020603050405020304" pitchFamily="18" charset="0"/>
                <a:cs typeface="Times New Roman" panose="02020603050405020304" pitchFamily="18" charset="0"/>
              </a:rPr>
              <a:t> </a:t>
            </a:r>
          </a:p>
          <a:p>
            <a:pPr fontAlgn="base"/>
            <a:r>
              <a:rPr lang="en-US" sz="2000" dirty="0">
                <a:solidFill>
                  <a:srgbClr val="303030"/>
                </a:solidFill>
                <a:latin typeface="Times New Roman" panose="02020603050405020304" pitchFamily="18" charset="0"/>
                <a:cs typeface="Times New Roman" panose="02020603050405020304" pitchFamily="18" charset="0"/>
              </a:rPr>
              <a:t>At each hop,</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The header checksum is compared with the value contained in this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If header checksum is found to be mismatched, then the datagram is discarded.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Router updates the checksum field whenever it modifies the datagram header.</a:t>
            </a:r>
          </a:p>
        </p:txBody>
      </p:sp>
    </p:spTree>
    <p:extLst>
      <p:ext uri="{BB962C8B-B14F-4D97-AF65-F5344CB8AC3E}">
        <p14:creationId xmlns:p14="http://schemas.microsoft.com/office/powerpoint/2010/main" val="3089856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a:t>
            </a:fld>
            <a:endParaRPr sz="900">
              <a:solidFill>
                <a:schemeClr val="dk1"/>
              </a:solidFill>
              <a:latin typeface="Times New Roman"/>
              <a:ea typeface="Times New Roman"/>
              <a:cs typeface="Times New Roman"/>
              <a:sym typeface="Times New Roman"/>
            </a:endParaRPr>
          </a:p>
        </p:txBody>
      </p:sp>
      <p:sp>
        <p:nvSpPr>
          <p:cNvPr id="207" name="Google Shape;207;p31"/>
          <p:cNvSpPr txBox="1">
            <a:spLocks noGrp="1"/>
          </p:cNvSpPr>
          <p:nvPr>
            <p:ph type="title" idx="4294967295"/>
          </p:nvPr>
        </p:nvSpPr>
        <p:spPr>
          <a:xfrm>
            <a:off x="0" y="47625"/>
            <a:ext cx="6599238" cy="4699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smtClean="0">
                <a:solidFill>
                  <a:srgbClr val="002060"/>
                </a:solidFill>
                <a:latin typeface="Times New Roman"/>
                <a:ea typeface="Times New Roman"/>
                <a:cs typeface="Times New Roman"/>
                <a:sym typeface="Times New Roman"/>
              </a:rPr>
              <a:t>Functions of Network Layer</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612841" y="749266"/>
            <a:ext cx="7431933" cy="3785652"/>
          </a:xfrm>
          <a:prstGeom prst="rect">
            <a:avLst/>
          </a:prstGeom>
        </p:spPr>
        <p:txBody>
          <a:bodyPr wrap="square">
            <a:spAutoFit/>
          </a:bodyPr>
          <a:lstStyle/>
          <a:p>
            <a:pPr algn="just">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Network Layer is the third layer of the OSI model.</a:t>
            </a:r>
          </a:p>
          <a:p>
            <a:pPr algn="just">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handles the service requests from the transport layer and further forwards the service request to the data link layer.</a:t>
            </a:r>
          </a:p>
          <a:p>
            <a:pPr algn="just">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network layer translates the logical addresses into physical addresses</a:t>
            </a:r>
          </a:p>
          <a:p>
            <a:pPr algn="just">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determines the route from the source to the destination and also manages the traffic problems such as switching, routing and controls the congestion of data packets.</a:t>
            </a:r>
          </a:p>
          <a:p>
            <a:pPr algn="just">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role of the network layer is to move the packets from sending host to the receiving host.</a:t>
            </a:r>
          </a:p>
        </p:txBody>
      </p:sp>
    </p:spTree>
    <p:extLst>
      <p:ext uri="{BB962C8B-B14F-4D97-AF65-F5344CB8AC3E}">
        <p14:creationId xmlns:p14="http://schemas.microsoft.com/office/powerpoint/2010/main" val="34990298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2" name="Title 1"/>
          <p:cNvSpPr>
            <a:spLocks noGrp="1"/>
          </p:cNvSpPr>
          <p:nvPr>
            <p:ph type="title" idx="4294967295"/>
          </p:nvPr>
        </p:nvSpPr>
        <p:spPr>
          <a:xfrm>
            <a:off x="1061356" y="26307"/>
            <a:ext cx="6482443"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pic>
        <p:nvPicPr>
          <p:cNvPr id="5" name="Google Shape;341;p41"/>
          <p:cNvPicPr preferRelativeResize="0"/>
          <p:nvPr/>
        </p:nvPicPr>
        <p:blipFill rotWithShape="1">
          <a:blip r:embed="rId3">
            <a:alphaModFix/>
          </a:blip>
          <a:srcRect/>
          <a:stretch/>
        </p:blipFill>
        <p:spPr>
          <a:xfrm>
            <a:off x="41822" y="47020"/>
            <a:ext cx="578664" cy="606418"/>
          </a:xfrm>
          <a:prstGeom prst="rect">
            <a:avLst/>
          </a:prstGeom>
          <a:noFill/>
          <a:ln>
            <a:noFill/>
          </a:ln>
        </p:spPr>
      </p:pic>
      <p:sp>
        <p:nvSpPr>
          <p:cNvPr id="6" name="Rectangle 5"/>
          <p:cNvSpPr/>
          <p:nvPr/>
        </p:nvSpPr>
        <p:spPr>
          <a:xfrm>
            <a:off x="620486" y="643164"/>
            <a:ext cx="7703003" cy="2246769"/>
          </a:xfrm>
          <a:prstGeom prst="rect">
            <a:avLst/>
          </a:prstGeom>
          <a:solidFill>
            <a:schemeClr val="accent4">
              <a:lumMod val="20000"/>
              <a:lumOff val="80000"/>
            </a:schemeClr>
          </a:solidFill>
        </p:spPr>
        <p:txBody>
          <a:bodyPr wrap="square">
            <a:spAutoFit/>
          </a:bodyPr>
          <a:lstStyle/>
          <a:p>
            <a:pPr fontAlgn="base"/>
            <a:r>
              <a:rPr lang="en-US" sz="2000" b="1" u="sng" dirty="0" smtClean="0">
                <a:solidFill>
                  <a:srgbClr val="303030"/>
                </a:solidFill>
                <a:latin typeface="Times New Roman" panose="02020603050405020304" pitchFamily="18" charset="0"/>
                <a:cs typeface="Times New Roman" panose="02020603050405020304" pitchFamily="18" charset="0"/>
              </a:rPr>
              <a:t>Source </a:t>
            </a:r>
            <a:r>
              <a:rPr lang="en-US" sz="2000" b="1" u="sng" dirty="0">
                <a:solidFill>
                  <a:srgbClr val="303030"/>
                </a:solidFill>
                <a:latin typeface="Times New Roman" panose="02020603050405020304" pitchFamily="18" charset="0"/>
                <a:cs typeface="Times New Roman" panose="02020603050405020304" pitchFamily="18" charset="0"/>
              </a:rPr>
              <a:t>IP Address-</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Source </a:t>
            </a:r>
            <a:r>
              <a:rPr lang="en-US" sz="2000" dirty="0">
                <a:solidFill>
                  <a:srgbClr val="303030"/>
                </a:solidFill>
                <a:latin typeface="Times New Roman" panose="02020603050405020304" pitchFamily="18" charset="0"/>
                <a:cs typeface="Times New Roman" panose="02020603050405020304" pitchFamily="18" charset="0"/>
              </a:rPr>
              <a:t>IP Address is a 32 bit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contains the logical address of the sender of the datagram</a:t>
            </a:r>
            <a:r>
              <a:rPr lang="en-US" sz="2000" dirty="0" smtClean="0">
                <a:solidFill>
                  <a:srgbClr val="303030"/>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US" sz="2000"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b="1" u="sng" dirty="0" smtClean="0">
                <a:solidFill>
                  <a:srgbClr val="303030"/>
                </a:solidFill>
                <a:latin typeface="Times New Roman" panose="02020603050405020304" pitchFamily="18" charset="0"/>
                <a:cs typeface="Times New Roman" panose="02020603050405020304" pitchFamily="18" charset="0"/>
              </a:rPr>
              <a:t>Destination </a:t>
            </a:r>
            <a:r>
              <a:rPr lang="en-US" sz="2000" b="1" u="sng" dirty="0">
                <a:solidFill>
                  <a:srgbClr val="303030"/>
                </a:solidFill>
                <a:latin typeface="Times New Roman" panose="02020603050405020304" pitchFamily="18" charset="0"/>
                <a:cs typeface="Times New Roman" panose="02020603050405020304" pitchFamily="18" charset="0"/>
              </a:rPr>
              <a:t>IP Address-</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Destination </a:t>
            </a:r>
            <a:r>
              <a:rPr lang="en-US" sz="2000" dirty="0">
                <a:solidFill>
                  <a:srgbClr val="303030"/>
                </a:solidFill>
                <a:latin typeface="Times New Roman" panose="02020603050405020304" pitchFamily="18" charset="0"/>
                <a:cs typeface="Times New Roman" panose="02020603050405020304" pitchFamily="18" charset="0"/>
              </a:rPr>
              <a:t>IP Address is a 32 bit field.</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It contains the logical address of the receiver of the datagram.</a:t>
            </a:r>
          </a:p>
        </p:txBody>
      </p:sp>
      <p:sp>
        <p:nvSpPr>
          <p:cNvPr id="7" name="Rectangle 6"/>
          <p:cNvSpPr/>
          <p:nvPr/>
        </p:nvSpPr>
        <p:spPr>
          <a:xfrm>
            <a:off x="620485" y="2965193"/>
            <a:ext cx="7703003" cy="1938992"/>
          </a:xfrm>
          <a:prstGeom prst="rect">
            <a:avLst/>
          </a:prstGeom>
          <a:solidFill>
            <a:schemeClr val="accent2">
              <a:lumMod val="20000"/>
              <a:lumOff val="80000"/>
            </a:schemeClr>
          </a:solidFill>
        </p:spPr>
        <p:txBody>
          <a:bodyPr wrap="square">
            <a:spAutoFit/>
          </a:bodyPr>
          <a:lstStyle/>
          <a:p>
            <a:pPr fontAlgn="base"/>
            <a:r>
              <a:rPr lang="en-US" sz="2000" b="1" u="sng" dirty="0">
                <a:solidFill>
                  <a:srgbClr val="303030"/>
                </a:solidFill>
                <a:latin typeface="Times New Roman" panose="02020603050405020304" pitchFamily="18" charset="0"/>
                <a:cs typeface="Times New Roman" panose="02020603050405020304" pitchFamily="18" charset="0"/>
              </a:rPr>
              <a:t>Options-</a:t>
            </a:r>
            <a:endParaRPr lang="en-US" sz="2000" b="1" dirty="0">
              <a:solidFill>
                <a:srgbClr val="303030"/>
              </a:solidFill>
              <a:latin typeface="Times New Roman" panose="02020603050405020304" pitchFamily="18" charset="0"/>
              <a:cs typeface="Times New Roman" panose="02020603050405020304" pitchFamily="18" charset="0"/>
            </a:endParaRPr>
          </a:p>
          <a:p>
            <a:pPr fontAlgn="base"/>
            <a:r>
              <a:rPr lang="en-US" sz="2000" dirty="0">
                <a:solidFill>
                  <a:srgbClr val="303030"/>
                </a:solidFill>
                <a:latin typeface="Times New Roman" panose="02020603050405020304" pitchFamily="18" charset="0"/>
                <a:cs typeface="Times New Roman" panose="02020603050405020304" pitchFamily="18" charset="0"/>
              </a:rPr>
              <a:t> </a:t>
            </a:r>
            <a:r>
              <a:rPr lang="en-US" sz="2000" dirty="0" smtClean="0">
                <a:solidFill>
                  <a:srgbClr val="303030"/>
                </a:solidFill>
                <a:latin typeface="Times New Roman" panose="02020603050405020304" pitchFamily="18" charset="0"/>
                <a:cs typeface="Times New Roman" panose="02020603050405020304" pitchFamily="18" charset="0"/>
              </a:rPr>
              <a:t>Options </a:t>
            </a:r>
            <a:r>
              <a:rPr lang="en-US" sz="2000" dirty="0">
                <a:solidFill>
                  <a:srgbClr val="303030"/>
                </a:solidFill>
                <a:latin typeface="Times New Roman" panose="02020603050405020304" pitchFamily="18" charset="0"/>
                <a:cs typeface="Times New Roman" panose="02020603050405020304" pitchFamily="18" charset="0"/>
              </a:rPr>
              <a:t>is a field whose size vary from 0 bytes to 40 bytes.</a:t>
            </a:r>
          </a:p>
          <a:p>
            <a:pPr fontAlgn="base">
              <a:buFont typeface="Arial" panose="020B0604020202020204" pitchFamily="34" charset="0"/>
              <a:buChar char="•"/>
            </a:pPr>
            <a:r>
              <a:rPr lang="en-US" sz="2000" dirty="0">
                <a:solidFill>
                  <a:srgbClr val="303030"/>
                </a:solidFill>
                <a:latin typeface="Times New Roman" panose="02020603050405020304" pitchFamily="18" charset="0"/>
                <a:cs typeface="Times New Roman" panose="02020603050405020304" pitchFamily="18" charset="0"/>
              </a:rPr>
              <a:t>This field is used for several purposes such as-</a:t>
            </a:r>
          </a:p>
          <a:p>
            <a:pPr fontAlgn="base">
              <a:buFont typeface="+mj-lt"/>
              <a:buAutoNum type="arabicPeriod"/>
            </a:pPr>
            <a:r>
              <a:rPr lang="en-US" sz="2000" dirty="0">
                <a:solidFill>
                  <a:srgbClr val="303030"/>
                </a:solidFill>
                <a:latin typeface="Times New Roman" panose="02020603050405020304" pitchFamily="18" charset="0"/>
                <a:cs typeface="Times New Roman" panose="02020603050405020304" pitchFamily="18" charset="0"/>
              </a:rPr>
              <a:t>Record route</a:t>
            </a:r>
          </a:p>
          <a:p>
            <a:pPr fontAlgn="base">
              <a:buFont typeface="+mj-lt"/>
              <a:buAutoNum type="arabicPeriod"/>
            </a:pPr>
            <a:r>
              <a:rPr lang="en-US" sz="2000" dirty="0">
                <a:solidFill>
                  <a:srgbClr val="303030"/>
                </a:solidFill>
                <a:latin typeface="Times New Roman" panose="02020603050405020304" pitchFamily="18" charset="0"/>
                <a:cs typeface="Times New Roman" panose="02020603050405020304" pitchFamily="18" charset="0"/>
              </a:rPr>
              <a:t>Source routing</a:t>
            </a:r>
          </a:p>
          <a:p>
            <a:pPr fontAlgn="base">
              <a:buFont typeface="+mj-lt"/>
              <a:buAutoNum type="arabicPeriod"/>
            </a:pPr>
            <a:r>
              <a:rPr lang="en-US" sz="2000" dirty="0">
                <a:solidFill>
                  <a:srgbClr val="303030"/>
                </a:solidFill>
                <a:latin typeface="Times New Roman" panose="02020603050405020304" pitchFamily="18" charset="0"/>
                <a:cs typeface="Times New Roman" panose="02020603050405020304" pitchFamily="18" charset="0"/>
              </a:rPr>
              <a:t>Padding</a:t>
            </a:r>
          </a:p>
        </p:txBody>
      </p:sp>
    </p:spTree>
    <p:extLst>
      <p:ext uri="{BB962C8B-B14F-4D97-AF65-F5344CB8AC3E}">
        <p14:creationId xmlns:p14="http://schemas.microsoft.com/office/powerpoint/2010/main" val="32131542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2" name="Title 1"/>
          <p:cNvSpPr>
            <a:spLocks noGrp="1"/>
          </p:cNvSpPr>
          <p:nvPr>
            <p:ph type="title" idx="4294967295"/>
          </p:nvPr>
        </p:nvSpPr>
        <p:spPr>
          <a:xfrm>
            <a:off x="0" y="50800"/>
            <a:ext cx="7543800" cy="638175"/>
          </a:xfrm>
        </p:spPr>
        <p:txBody>
          <a:bodyPr>
            <a:normAutofit/>
          </a:bodyPr>
          <a:lstStyle/>
          <a:p>
            <a:pPr algn="ctr">
              <a:lnSpc>
                <a:spcPct val="85000"/>
              </a:lnSpc>
              <a:spcBef>
                <a:spcPts val="0"/>
              </a:spcBef>
              <a:buClr>
                <a:srgbClr val="002060"/>
              </a:buClr>
              <a:buSzPts val="3200"/>
              <a:buFont typeface="Arial"/>
            </a:pPr>
            <a:r>
              <a:rPr lang="en-US" sz="2800" b="1" dirty="0">
                <a:solidFill>
                  <a:srgbClr val="002060"/>
                </a:solidFill>
                <a:latin typeface="Times New Roman"/>
                <a:ea typeface="Times New Roman"/>
                <a:cs typeface="Times New Roman"/>
                <a:sym typeface="Arial"/>
              </a:rPr>
              <a:t>IPv4 Addresses</a:t>
            </a:r>
          </a:p>
        </p:txBody>
      </p:sp>
      <p:sp>
        <p:nvSpPr>
          <p:cNvPr id="3" name="Text Placeholder 2"/>
          <p:cNvSpPr>
            <a:spLocks noGrp="1"/>
          </p:cNvSpPr>
          <p:nvPr>
            <p:ph type="body" idx="4294967295"/>
          </p:nvPr>
        </p:nvSpPr>
        <p:spPr>
          <a:xfrm>
            <a:off x="0" y="950913"/>
            <a:ext cx="7543800" cy="3017837"/>
          </a:xfrm>
        </p:spPr>
        <p:txBody>
          <a:bodyPr>
            <a:noAutofit/>
          </a:bodyPr>
          <a:lstStyle/>
          <a:p>
            <a:pPr>
              <a:buFont typeface="Wingdings" panose="05000000000000000000" pitchFamily="2" charset="2"/>
              <a:buChar char="§"/>
            </a:pPr>
            <a:r>
              <a:rPr lang="en-US" sz="2400" b="1" dirty="0" err="1" smtClean="0">
                <a:solidFill>
                  <a:srgbClr val="FF0000"/>
                </a:solidFill>
              </a:rPr>
              <a:t>Classful</a:t>
            </a:r>
            <a:r>
              <a:rPr lang="en-US" sz="2400" b="1" dirty="0" smtClean="0">
                <a:solidFill>
                  <a:srgbClr val="FF0000"/>
                </a:solidFill>
              </a:rPr>
              <a:t> addressing</a:t>
            </a:r>
          </a:p>
          <a:p>
            <a:pPr lvl="1">
              <a:buFont typeface="Wingdings" panose="05000000000000000000" pitchFamily="2" charset="2"/>
              <a:buChar char="§"/>
            </a:pPr>
            <a:r>
              <a:rPr lang="en-US" sz="2300" dirty="0" smtClean="0"/>
              <a:t>Right from inception, used the </a:t>
            </a:r>
            <a:r>
              <a:rPr lang="en-US" sz="2300" b="1" dirty="0" smtClean="0">
                <a:solidFill>
                  <a:srgbClr val="002060"/>
                </a:solidFill>
              </a:rPr>
              <a:t>concept of classes.</a:t>
            </a:r>
          </a:p>
          <a:p>
            <a:pPr lvl="1">
              <a:buFont typeface="Wingdings" panose="05000000000000000000" pitchFamily="2" charset="2"/>
              <a:buChar char="§"/>
            </a:pPr>
            <a:r>
              <a:rPr lang="en-US" sz="2300" dirty="0" smtClean="0"/>
              <a:t>This architecture is called as </a:t>
            </a:r>
            <a:r>
              <a:rPr lang="en-US" sz="2300" b="1" dirty="0" err="1" smtClean="0">
                <a:solidFill>
                  <a:srgbClr val="002060"/>
                </a:solidFill>
              </a:rPr>
              <a:t>classful</a:t>
            </a:r>
            <a:r>
              <a:rPr lang="en-US" sz="2300" b="1" dirty="0" smtClean="0">
                <a:solidFill>
                  <a:srgbClr val="002060"/>
                </a:solidFill>
              </a:rPr>
              <a:t> addressing</a:t>
            </a:r>
          </a:p>
          <a:p>
            <a:pPr lvl="1">
              <a:buFont typeface="Wingdings" panose="05000000000000000000" pitchFamily="2" charset="2"/>
              <a:buChar char="§"/>
            </a:pPr>
            <a:r>
              <a:rPr lang="en-US" sz="2300" dirty="0" smtClean="0"/>
              <a:t>The </a:t>
            </a:r>
            <a:r>
              <a:rPr lang="en-US" sz="2300" b="1" dirty="0" smtClean="0">
                <a:solidFill>
                  <a:srgbClr val="002060"/>
                </a:solidFill>
              </a:rPr>
              <a:t>address space </a:t>
            </a:r>
            <a:r>
              <a:rPr lang="en-US" sz="2300" dirty="0" smtClean="0"/>
              <a:t>is divided in </a:t>
            </a:r>
            <a:r>
              <a:rPr lang="en-US" sz="2300" b="1" dirty="0" smtClean="0">
                <a:solidFill>
                  <a:srgbClr val="002060"/>
                </a:solidFill>
              </a:rPr>
              <a:t>classes A,B,C,D,E</a:t>
            </a:r>
          </a:p>
          <a:p>
            <a:pPr lvl="1">
              <a:buFont typeface="Wingdings" panose="05000000000000000000" pitchFamily="2" charset="2"/>
              <a:buChar char="§"/>
            </a:pPr>
            <a:r>
              <a:rPr lang="en-US" sz="2300" dirty="0" smtClean="0"/>
              <a:t>This is </a:t>
            </a:r>
            <a:r>
              <a:rPr lang="en-US" sz="2300" b="1" dirty="0" smtClean="0">
                <a:solidFill>
                  <a:srgbClr val="002060"/>
                </a:solidFill>
              </a:rPr>
              <a:t>becoming obsolete</a:t>
            </a:r>
            <a:r>
              <a:rPr lang="en-US" sz="2300" dirty="0" smtClean="0"/>
              <a:t>, but necessary to know </a:t>
            </a:r>
            <a:r>
              <a:rPr lang="en-US" sz="2300" b="1" dirty="0" smtClean="0">
                <a:solidFill>
                  <a:srgbClr val="002060"/>
                </a:solidFill>
              </a:rPr>
              <a:t>to understand the rational behind classless addressing.</a:t>
            </a:r>
          </a:p>
          <a:p>
            <a:pPr>
              <a:buFont typeface="Wingdings" panose="05000000000000000000" pitchFamily="2" charset="2"/>
              <a:buChar char="§"/>
            </a:pPr>
            <a:r>
              <a:rPr lang="en-US" sz="2400" b="1" dirty="0" smtClean="0">
                <a:solidFill>
                  <a:srgbClr val="FF0000"/>
                </a:solidFill>
              </a:rPr>
              <a:t>Classless addressing</a:t>
            </a:r>
            <a:endParaRPr lang="en-US" sz="2400" b="1" dirty="0">
              <a:solidFill>
                <a:srgbClr val="FF0000"/>
              </a:solidFill>
            </a:endParaRPr>
          </a:p>
        </p:txBody>
      </p:sp>
      <p:pic>
        <p:nvPicPr>
          <p:cNvPr id="5" name="Google Shape;341;p41"/>
          <p:cNvPicPr preferRelativeResize="0"/>
          <p:nvPr/>
        </p:nvPicPr>
        <p:blipFill rotWithShape="1">
          <a:blip r:embed="rId2">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41792733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746" t="3198" r="146" b="2635"/>
          <a:stretch/>
        </p:blipFill>
        <p:spPr>
          <a:xfrm>
            <a:off x="775503" y="214313"/>
            <a:ext cx="7928659" cy="4548851"/>
          </a:xfrm>
          <a:prstGeom prst="rect">
            <a:avLst/>
          </a:prstGeom>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6" name="Title 5"/>
          <p:cNvSpPr>
            <a:spLocks noGrp="1"/>
          </p:cNvSpPr>
          <p:nvPr>
            <p:ph type="title" idx="4294967295"/>
          </p:nvPr>
        </p:nvSpPr>
        <p:spPr>
          <a:xfrm>
            <a:off x="1600200" y="214313"/>
            <a:ext cx="7543800" cy="1089025"/>
          </a:xfrm>
        </p:spPr>
        <p:txBody>
          <a:bodyPr/>
          <a:lstStyle/>
          <a:p>
            <a:r>
              <a:rPr lang="en-US" dirty="0" smtClean="0"/>
              <a:t>   </a:t>
            </a:r>
            <a:endParaRPr lang="en-US" dirty="0"/>
          </a:p>
        </p:txBody>
      </p:sp>
      <p:pic>
        <p:nvPicPr>
          <p:cNvPr id="7" name="Google Shape;341;p41"/>
          <p:cNvPicPr preferRelativeResize="0"/>
          <p:nvPr/>
        </p:nvPicPr>
        <p:blipFill rotWithShape="1">
          <a:blip r:embed="rId3">
            <a:alphaModFix/>
          </a:blip>
          <a:srcRect/>
          <a:stretch/>
        </p:blipFill>
        <p:spPr>
          <a:xfrm>
            <a:off x="41822" y="47020"/>
            <a:ext cx="583212" cy="531714"/>
          </a:xfrm>
          <a:prstGeom prst="rect">
            <a:avLst/>
          </a:prstGeom>
          <a:noFill/>
          <a:ln>
            <a:noFill/>
          </a:ln>
        </p:spPr>
      </p:pic>
    </p:spTree>
    <p:extLst>
      <p:ext uri="{BB962C8B-B14F-4D97-AF65-F5344CB8AC3E}">
        <p14:creationId xmlns:p14="http://schemas.microsoft.com/office/powerpoint/2010/main" val="4228489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7" name="TextBox 6"/>
          <p:cNvSpPr txBox="1"/>
          <p:nvPr/>
        </p:nvSpPr>
        <p:spPr>
          <a:xfrm>
            <a:off x="640097" y="76138"/>
            <a:ext cx="7797058" cy="461665"/>
          </a:xfrm>
          <a:prstGeom prst="rect">
            <a:avLst/>
          </a:prstGeom>
          <a:noFill/>
        </p:spPr>
        <p:txBody>
          <a:bodyPr wrap="square" rtlCol="0">
            <a:spAutoFit/>
          </a:bodyPr>
          <a:lstStyle/>
          <a:p>
            <a:r>
              <a:rPr lang="en-US" sz="2400" b="1" dirty="0" smtClean="0">
                <a:solidFill>
                  <a:srgbClr val="FF0000"/>
                </a:solidFill>
              </a:rPr>
              <a:t>Host ID and Net ID   </a:t>
            </a:r>
            <a:r>
              <a:rPr lang="en-US" sz="2000" b="1" dirty="0" smtClean="0">
                <a:solidFill>
                  <a:srgbClr val="002060"/>
                </a:solidFill>
              </a:rPr>
              <a:t>(Does not apply for class D and E)</a:t>
            </a:r>
            <a:endParaRPr lang="en-US" sz="2400" b="1" dirty="0">
              <a:solidFill>
                <a:srgbClr val="002060"/>
              </a:solidFill>
            </a:endParaRPr>
          </a:p>
        </p:txBody>
      </p:sp>
      <p:pic>
        <p:nvPicPr>
          <p:cNvPr id="6" name="Google Shape;341;p41"/>
          <p:cNvPicPr preferRelativeResize="0"/>
          <p:nvPr/>
        </p:nvPicPr>
        <p:blipFill rotWithShape="1">
          <a:blip r:embed="rId2">
            <a:alphaModFix/>
          </a:blip>
          <a:srcRect/>
          <a:stretch/>
        </p:blipFill>
        <p:spPr>
          <a:xfrm>
            <a:off x="41822" y="47020"/>
            <a:ext cx="583212" cy="531714"/>
          </a:xfrm>
          <a:prstGeom prst="rect">
            <a:avLst/>
          </a:prstGeom>
          <a:noFill/>
          <a:ln>
            <a:noFill/>
          </a:ln>
        </p:spPr>
      </p:pic>
      <p:pic>
        <p:nvPicPr>
          <p:cNvPr id="3" name="Picture 2"/>
          <p:cNvPicPr>
            <a:picLocks noChangeAspect="1"/>
          </p:cNvPicPr>
          <p:nvPr/>
        </p:nvPicPr>
        <p:blipFill>
          <a:blip r:embed="rId3"/>
          <a:stretch>
            <a:fillRect/>
          </a:stretch>
        </p:blipFill>
        <p:spPr>
          <a:xfrm>
            <a:off x="625034" y="675978"/>
            <a:ext cx="8110534" cy="3924538"/>
          </a:xfrm>
          <a:prstGeom prst="rect">
            <a:avLst/>
          </a:prstGeom>
        </p:spPr>
      </p:pic>
    </p:spTree>
    <p:extLst>
      <p:ext uri="{BB962C8B-B14F-4D97-AF65-F5344CB8AC3E}">
        <p14:creationId xmlns:p14="http://schemas.microsoft.com/office/powerpoint/2010/main" val="15717333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b="1" smtClean="0"/>
              <a:pPr>
                <a:defRPr/>
              </a:pPr>
              <a:t>44</a:t>
            </a:fld>
            <a:endParaRPr lang="en-US" b="1"/>
          </a:p>
        </p:txBody>
      </p:sp>
      <p:sp>
        <p:nvSpPr>
          <p:cNvPr id="10"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b="1"/>
          </a:p>
        </p:txBody>
      </p:sp>
      <p:sp>
        <p:nvSpPr>
          <p:cNvPr id="2" name="Rectangle 1"/>
          <p:cNvSpPr/>
          <p:nvPr/>
        </p:nvSpPr>
        <p:spPr>
          <a:xfrm>
            <a:off x="708420" y="775731"/>
            <a:ext cx="8342062" cy="307777"/>
          </a:xfrm>
          <a:prstGeom prst="rect">
            <a:avLst/>
          </a:prstGeom>
        </p:spPr>
        <p:txBody>
          <a:bodyPr wrap="square">
            <a:spAutoFit/>
          </a:bodyPr>
          <a:lstStyle/>
          <a:p>
            <a:r>
              <a:rPr lang="en-GB" b="1" dirty="0">
                <a:solidFill>
                  <a:srgbClr val="002060"/>
                </a:solidFill>
                <a:latin typeface="Times-Roman"/>
              </a:rPr>
              <a:t>Before 1993, IP addresses were divided into the </a:t>
            </a:r>
            <a:r>
              <a:rPr lang="en-GB" b="1" dirty="0" smtClean="0">
                <a:solidFill>
                  <a:srgbClr val="C00000"/>
                </a:solidFill>
                <a:latin typeface="Times-Roman"/>
              </a:rPr>
              <a:t>five</a:t>
            </a:r>
            <a:r>
              <a:rPr lang="en-GB" b="1" dirty="0" smtClean="0">
                <a:solidFill>
                  <a:srgbClr val="002060"/>
                </a:solidFill>
                <a:latin typeface="Times-Roman"/>
              </a:rPr>
              <a:t> </a:t>
            </a:r>
            <a:r>
              <a:rPr lang="en-IN" b="1" dirty="0" smtClean="0">
                <a:solidFill>
                  <a:srgbClr val="002060"/>
                </a:solidFill>
                <a:latin typeface="Times-Roman"/>
              </a:rPr>
              <a:t>categories</a:t>
            </a:r>
            <a:endParaRPr lang="en-IN" b="1" dirty="0">
              <a:solidFill>
                <a:srgbClr val="002060"/>
              </a:solidFill>
            </a:endParaRPr>
          </a:p>
        </p:txBody>
      </p:sp>
      <p:sp>
        <p:nvSpPr>
          <p:cNvPr id="3" name="Rectangle 2"/>
          <p:cNvSpPr/>
          <p:nvPr/>
        </p:nvSpPr>
        <p:spPr>
          <a:xfrm>
            <a:off x="1879754" y="31591"/>
            <a:ext cx="5104282" cy="458587"/>
          </a:xfrm>
          <a:prstGeom prst="rect">
            <a:avLst/>
          </a:prstGeom>
        </p:spPr>
        <p:txBody>
          <a:bodyPr wrap="none">
            <a:spAutoFit/>
          </a:bodyPr>
          <a:lstStyle/>
          <a:p>
            <a:pPr algn="ctr">
              <a:lnSpc>
                <a:spcPct val="85000"/>
              </a:lnSpc>
              <a:buClr>
                <a:schemeClr val="dk1"/>
              </a:buClr>
              <a:buSzPts val="1100"/>
            </a:pPr>
            <a:r>
              <a:rPr lang="en-IN" sz="2800" b="1" dirty="0">
                <a:solidFill>
                  <a:srgbClr val="002060"/>
                </a:solidFill>
                <a:latin typeface="Times New Roman"/>
                <a:ea typeface="Times New Roman"/>
                <a:cs typeface="Times New Roman"/>
                <a:sym typeface="Calibri"/>
              </a:rPr>
              <a:t>Classful and Special Addressing</a:t>
            </a:r>
          </a:p>
        </p:txBody>
      </p:sp>
      <p:sp>
        <p:nvSpPr>
          <p:cNvPr id="8" name="Rectangle 7"/>
          <p:cNvSpPr/>
          <p:nvPr/>
        </p:nvSpPr>
        <p:spPr>
          <a:xfrm>
            <a:off x="6645273" y="2010802"/>
            <a:ext cx="2423736" cy="253916"/>
          </a:xfrm>
          <a:prstGeom prst="rect">
            <a:avLst/>
          </a:prstGeom>
        </p:spPr>
        <p:txBody>
          <a:bodyPr wrap="square">
            <a:spAutoFit/>
          </a:bodyPr>
          <a:lstStyle/>
          <a:p>
            <a:r>
              <a:rPr lang="en-GB" sz="1050" b="1" dirty="0">
                <a:latin typeface="Times-Roman"/>
              </a:rPr>
              <a:t>128 networks with 16 </a:t>
            </a:r>
            <a:r>
              <a:rPr lang="en-GB" sz="1050" b="1" dirty="0" smtClean="0">
                <a:latin typeface="Times-Roman"/>
              </a:rPr>
              <a:t>million </a:t>
            </a:r>
            <a:r>
              <a:rPr lang="en-IN" sz="1050" b="1" dirty="0" smtClean="0">
                <a:latin typeface="Times-Roman"/>
              </a:rPr>
              <a:t>hosts</a:t>
            </a:r>
            <a:endParaRPr lang="en-IN" sz="1050" b="1" dirty="0"/>
          </a:p>
        </p:txBody>
      </p:sp>
      <p:sp>
        <p:nvSpPr>
          <p:cNvPr id="9" name="Rectangle 8"/>
          <p:cNvSpPr/>
          <p:nvPr/>
        </p:nvSpPr>
        <p:spPr>
          <a:xfrm>
            <a:off x="6536372" y="2567855"/>
            <a:ext cx="2761961" cy="246221"/>
          </a:xfrm>
          <a:prstGeom prst="rect">
            <a:avLst/>
          </a:prstGeom>
        </p:spPr>
        <p:txBody>
          <a:bodyPr wrap="square">
            <a:spAutoFit/>
          </a:bodyPr>
          <a:lstStyle/>
          <a:p>
            <a:r>
              <a:rPr lang="en-GB" sz="1000" b="1" dirty="0">
                <a:latin typeface="Times-Roman"/>
              </a:rPr>
              <a:t>16,384 networks with up to 65,536 hosts</a:t>
            </a:r>
            <a:endParaRPr lang="en-IN" sz="1000" b="1" dirty="0"/>
          </a:p>
        </p:txBody>
      </p:sp>
      <p:sp>
        <p:nvSpPr>
          <p:cNvPr id="16" name="Rectangle 15"/>
          <p:cNvSpPr/>
          <p:nvPr/>
        </p:nvSpPr>
        <p:spPr>
          <a:xfrm>
            <a:off x="6720264" y="3085386"/>
            <a:ext cx="2423736" cy="261610"/>
          </a:xfrm>
          <a:prstGeom prst="rect">
            <a:avLst/>
          </a:prstGeom>
        </p:spPr>
        <p:txBody>
          <a:bodyPr wrap="square">
            <a:spAutoFit/>
          </a:bodyPr>
          <a:lstStyle/>
          <a:p>
            <a:r>
              <a:rPr lang="en-IN" sz="1100" b="1" dirty="0">
                <a:latin typeface="Times-Roman"/>
              </a:rPr>
              <a:t>2 million </a:t>
            </a:r>
            <a:r>
              <a:rPr lang="en-IN" sz="1100" b="1" dirty="0" smtClean="0">
                <a:latin typeface="Times-Roman"/>
              </a:rPr>
              <a:t>networks </a:t>
            </a:r>
            <a:r>
              <a:rPr lang="en-GB" sz="1100" b="1" dirty="0" smtClean="0">
                <a:latin typeface="Times-Roman"/>
              </a:rPr>
              <a:t>and 256 </a:t>
            </a:r>
            <a:r>
              <a:rPr lang="en-GB" sz="1100" b="1" dirty="0">
                <a:latin typeface="Times-Roman"/>
              </a:rPr>
              <a:t>hosts </a:t>
            </a:r>
            <a:endParaRPr lang="en-IN" sz="1100" b="1" dirty="0"/>
          </a:p>
        </p:txBody>
      </p:sp>
      <p:pic>
        <p:nvPicPr>
          <p:cNvPr id="17" name="Picture 16"/>
          <p:cNvPicPr>
            <a:picLocks noChangeAspect="1"/>
          </p:cNvPicPr>
          <p:nvPr/>
        </p:nvPicPr>
        <p:blipFill>
          <a:blip r:embed="rId4"/>
          <a:stretch>
            <a:fillRect/>
          </a:stretch>
        </p:blipFill>
        <p:spPr>
          <a:xfrm>
            <a:off x="662364" y="1138153"/>
            <a:ext cx="6057900" cy="695360"/>
          </a:xfrm>
          <a:prstGeom prst="rect">
            <a:avLst/>
          </a:prstGeom>
        </p:spPr>
      </p:pic>
      <p:pic>
        <p:nvPicPr>
          <p:cNvPr id="18" name="Picture 17"/>
          <p:cNvPicPr>
            <a:picLocks noChangeAspect="1"/>
          </p:cNvPicPr>
          <p:nvPr/>
        </p:nvPicPr>
        <p:blipFill>
          <a:blip r:embed="rId5"/>
          <a:stretch>
            <a:fillRect/>
          </a:stretch>
        </p:blipFill>
        <p:spPr>
          <a:xfrm>
            <a:off x="681414" y="1878765"/>
            <a:ext cx="6019800" cy="533400"/>
          </a:xfrm>
          <a:prstGeom prst="rect">
            <a:avLst/>
          </a:prstGeom>
        </p:spPr>
      </p:pic>
      <p:pic>
        <p:nvPicPr>
          <p:cNvPr id="19" name="Picture 18"/>
          <p:cNvPicPr>
            <a:picLocks noChangeAspect="1"/>
          </p:cNvPicPr>
          <p:nvPr/>
        </p:nvPicPr>
        <p:blipFill>
          <a:blip r:embed="rId6"/>
          <a:stretch>
            <a:fillRect/>
          </a:stretch>
        </p:blipFill>
        <p:spPr>
          <a:xfrm>
            <a:off x="662364" y="2440008"/>
            <a:ext cx="5894300" cy="533400"/>
          </a:xfrm>
          <a:prstGeom prst="rect">
            <a:avLst/>
          </a:prstGeom>
        </p:spPr>
      </p:pic>
      <p:pic>
        <p:nvPicPr>
          <p:cNvPr id="20" name="Picture 19"/>
          <p:cNvPicPr>
            <a:picLocks noChangeAspect="1"/>
          </p:cNvPicPr>
          <p:nvPr/>
        </p:nvPicPr>
        <p:blipFill>
          <a:blip r:embed="rId7"/>
          <a:stretch>
            <a:fillRect/>
          </a:stretch>
        </p:blipFill>
        <p:spPr>
          <a:xfrm>
            <a:off x="652839" y="2926229"/>
            <a:ext cx="6096000" cy="590550"/>
          </a:xfrm>
          <a:prstGeom prst="rect">
            <a:avLst/>
          </a:prstGeom>
        </p:spPr>
      </p:pic>
      <p:pic>
        <p:nvPicPr>
          <p:cNvPr id="21" name="Picture 20"/>
          <p:cNvPicPr>
            <a:picLocks noChangeAspect="1"/>
          </p:cNvPicPr>
          <p:nvPr/>
        </p:nvPicPr>
        <p:blipFill>
          <a:blip r:embed="rId8"/>
          <a:stretch>
            <a:fillRect/>
          </a:stretch>
        </p:blipFill>
        <p:spPr>
          <a:xfrm>
            <a:off x="681414" y="3485288"/>
            <a:ext cx="5963859" cy="504825"/>
          </a:xfrm>
          <a:prstGeom prst="rect">
            <a:avLst/>
          </a:prstGeom>
        </p:spPr>
      </p:pic>
      <p:pic>
        <p:nvPicPr>
          <p:cNvPr id="22" name="Picture 21"/>
          <p:cNvPicPr>
            <a:picLocks noChangeAspect="1"/>
          </p:cNvPicPr>
          <p:nvPr/>
        </p:nvPicPr>
        <p:blipFill>
          <a:blip r:embed="rId9"/>
          <a:stretch>
            <a:fillRect/>
          </a:stretch>
        </p:blipFill>
        <p:spPr>
          <a:xfrm>
            <a:off x="681415" y="3958620"/>
            <a:ext cx="6038850" cy="645335"/>
          </a:xfrm>
          <a:prstGeom prst="rect">
            <a:avLst/>
          </a:prstGeom>
        </p:spPr>
      </p:pic>
    </p:spTree>
    <p:extLst>
      <p:ext uri="{BB962C8B-B14F-4D97-AF65-F5344CB8AC3E}">
        <p14:creationId xmlns:p14="http://schemas.microsoft.com/office/powerpoint/2010/main" val="3437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45</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494341" y="145647"/>
            <a:ext cx="8142287"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IN" sz="2800" b="1" dirty="0">
                <a:solidFill>
                  <a:srgbClr val="002060"/>
                </a:solidFill>
                <a:latin typeface="Times New Roman"/>
                <a:ea typeface="Times New Roman"/>
                <a:cs typeface="Times New Roman"/>
                <a:sym typeface="Times New Roman"/>
              </a:rPr>
              <a:t>Special IP Addresses</a:t>
            </a:r>
          </a:p>
        </p:txBody>
      </p:sp>
      <p:pic>
        <p:nvPicPr>
          <p:cNvPr id="2" name="Picture 1"/>
          <p:cNvPicPr>
            <a:picLocks noChangeAspect="1"/>
          </p:cNvPicPr>
          <p:nvPr/>
        </p:nvPicPr>
        <p:blipFill>
          <a:blip r:embed="rId4"/>
          <a:stretch>
            <a:fillRect/>
          </a:stretch>
        </p:blipFill>
        <p:spPr>
          <a:xfrm>
            <a:off x="702303" y="821122"/>
            <a:ext cx="7934325" cy="723900"/>
          </a:xfrm>
          <a:prstGeom prst="rect">
            <a:avLst/>
          </a:prstGeom>
        </p:spPr>
      </p:pic>
      <p:pic>
        <p:nvPicPr>
          <p:cNvPr id="3" name="Picture 2"/>
          <p:cNvPicPr>
            <a:picLocks noChangeAspect="1"/>
          </p:cNvPicPr>
          <p:nvPr/>
        </p:nvPicPr>
        <p:blipFill>
          <a:blip r:embed="rId5"/>
          <a:stretch>
            <a:fillRect/>
          </a:stretch>
        </p:blipFill>
        <p:spPr>
          <a:xfrm>
            <a:off x="708420" y="1549620"/>
            <a:ext cx="7853689" cy="638175"/>
          </a:xfrm>
          <a:prstGeom prst="rect">
            <a:avLst/>
          </a:prstGeom>
        </p:spPr>
      </p:pic>
      <p:pic>
        <p:nvPicPr>
          <p:cNvPr id="5" name="Picture 4"/>
          <p:cNvPicPr>
            <a:picLocks noChangeAspect="1"/>
          </p:cNvPicPr>
          <p:nvPr/>
        </p:nvPicPr>
        <p:blipFill>
          <a:blip r:embed="rId6"/>
          <a:stretch>
            <a:fillRect/>
          </a:stretch>
        </p:blipFill>
        <p:spPr>
          <a:xfrm>
            <a:off x="684607" y="2152455"/>
            <a:ext cx="7934325" cy="676275"/>
          </a:xfrm>
          <a:prstGeom prst="rect">
            <a:avLst/>
          </a:prstGeom>
        </p:spPr>
      </p:pic>
      <p:pic>
        <p:nvPicPr>
          <p:cNvPr id="8" name="Picture 7"/>
          <p:cNvPicPr>
            <a:picLocks noChangeAspect="1"/>
          </p:cNvPicPr>
          <p:nvPr/>
        </p:nvPicPr>
        <p:blipFill>
          <a:blip r:embed="rId7"/>
          <a:stretch>
            <a:fillRect/>
          </a:stretch>
        </p:blipFill>
        <p:spPr>
          <a:xfrm>
            <a:off x="702304" y="2898860"/>
            <a:ext cx="7934325" cy="638175"/>
          </a:xfrm>
          <a:prstGeom prst="rect">
            <a:avLst/>
          </a:prstGeom>
        </p:spPr>
      </p:pic>
      <p:pic>
        <p:nvPicPr>
          <p:cNvPr id="9" name="Picture 8"/>
          <p:cNvPicPr>
            <a:picLocks noChangeAspect="1"/>
          </p:cNvPicPr>
          <p:nvPr/>
        </p:nvPicPr>
        <p:blipFill>
          <a:blip r:embed="rId8"/>
          <a:stretch>
            <a:fillRect/>
          </a:stretch>
        </p:blipFill>
        <p:spPr>
          <a:xfrm>
            <a:off x="708420" y="3607165"/>
            <a:ext cx="7886700" cy="600075"/>
          </a:xfrm>
          <a:prstGeom prst="rect">
            <a:avLst/>
          </a:prstGeom>
        </p:spPr>
      </p:pic>
    </p:spTree>
    <p:extLst>
      <p:ext uri="{BB962C8B-B14F-4D97-AF65-F5344CB8AC3E}">
        <p14:creationId xmlns:p14="http://schemas.microsoft.com/office/powerpoint/2010/main" val="397403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46</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494341" y="145647"/>
            <a:ext cx="8142287"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IN" sz="2800" b="1" dirty="0">
                <a:solidFill>
                  <a:srgbClr val="002060"/>
                </a:solidFill>
                <a:latin typeface="Times New Roman"/>
                <a:ea typeface="Times New Roman"/>
                <a:cs typeface="Times New Roman"/>
                <a:sym typeface="Times New Roman"/>
              </a:rPr>
              <a:t>Special IP </a:t>
            </a:r>
            <a:r>
              <a:rPr lang="en-IN" sz="2800" b="1" dirty="0" smtClean="0">
                <a:solidFill>
                  <a:srgbClr val="002060"/>
                </a:solidFill>
                <a:latin typeface="Times New Roman"/>
                <a:ea typeface="Times New Roman"/>
                <a:cs typeface="Times New Roman"/>
                <a:sym typeface="Times New Roman"/>
              </a:rPr>
              <a:t>Addresses: Local Host</a:t>
            </a:r>
            <a:endParaRPr lang="en-IN" sz="2800" b="1" dirty="0">
              <a:solidFill>
                <a:srgbClr val="002060"/>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4"/>
          <a:stretch>
            <a:fillRect/>
          </a:stretch>
        </p:blipFill>
        <p:spPr>
          <a:xfrm>
            <a:off x="490537" y="598936"/>
            <a:ext cx="7934325" cy="723900"/>
          </a:xfrm>
          <a:prstGeom prst="rect">
            <a:avLst/>
          </a:prstGeom>
        </p:spPr>
      </p:pic>
      <p:sp>
        <p:nvSpPr>
          <p:cNvPr id="4" name="Rectangle 3"/>
          <p:cNvSpPr/>
          <p:nvPr/>
        </p:nvSpPr>
        <p:spPr>
          <a:xfrm>
            <a:off x="490537" y="1255455"/>
            <a:ext cx="8340947" cy="2939266"/>
          </a:xfrm>
          <a:prstGeom prst="rect">
            <a:avLst/>
          </a:prstGeom>
        </p:spPr>
        <p:txBody>
          <a:bodyPr wrap="square">
            <a:spAutoFit/>
          </a:bodyPr>
          <a:lstStyle/>
          <a:p>
            <a:pPr marL="342900" indent="-342900">
              <a:spcBef>
                <a:spcPts val="600"/>
              </a:spcBef>
              <a:buFont typeface="Arial" panose="020B0604020202020204" pitchFamily="34" charset="0"/>
              <a:buChar char="•"/>
            </a:pPr>
            <a:r>
              <a:rPr lang="en-IN" sz="2000" b="1" dirty="0" smtClean="0">
                <a:solidFill>
                  <a:srgbClr val="222222"/>
                </a:solidFill>
                <a:latin typeface="Times New Roman" panose="02020603050405020304" pitchFamily="18" charset="0"/>
                <a:cs typeface="Times New Roman" panose="02020603050405020304" pitchFamily="18" charset="0"/>
              </a:rPr>
              <a:t>0.0.0.0/32</a:t>
            </a: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number of addresses in this block is equal to 2</a:t>
            </a:r>
            <a:r>
              <a:rPr lang="en-US" sz="2000" baseline="30000" dirty="0">
                <a:latin typeface="Times New Roman" panose="02020603050405020304" pitchFamily="18" charset="0"/>
                <a:cs typeface="Times New Roman" panose="02020603050405020304" pitchFamily="18" charset="0"/>
              </a:rPr>
              <a:t>32-32 </a:t>
            </a:r>
            <a:r>
              <a:rPr lang="en-US" sz="2000" dirty="0">
                <a:latin typeface="Times New Roman" panose="02020603050405020304" pitchFamily="18" charset="0"/>
                <a:cs typeface="Times New Roman" panose="02020603050405020304" pitchFamily="18" charset="0"/>
              </a:rPr>
              <a:t>= 2</a:t>
            </a:r>
            <a:r>
              <a:rPr lang="en-US" sz="2000" baseline="30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1</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this block has only one address with all the 32 bits as zero</a:t>
            </a:r>
            <a:r>
              <a:rPr lang="en-US" sz="2000" dirty="0" smtClean="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address is the </a:t>
            </a:r>
            <a:r>
              <a:rPr lang="en-US" sz="2000" b="1" dirty="0">
                <a:latin typeface="Times New Roman" panose="02020603050405020304" pitchFamily="18" charset="0"/>
                <a:cs typeface="Times New Roman" panose="02020603050405020304" pitchFamily="18" charset="0"/>
              </a:rPr>
              <a:t>first address</a:t>
            </a:r>
            <a:r>
              <a:rPr lang="en-US" sz="2000" dirty="0">
                <a:latin typeface="Times New Roman" panose="02020603050405020304" pitchFamily="18" charset="0"/>
                <a:cs typeface="Times New Roman" panose="02020603050405020304" pitchFamily="18" charset="0"/>
              </a:rPr>
              <a:t> in the IPv4 address space</a:t>
            </a:r>
            <a:r>
              <a:rPr lang="en-US" sz="2000" dirty="0" smtClean="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host having this IP address means the </a:t>
            </a:r>
            <a:r>
              <a:rPr lang="en-US" sz="2000" b="1" dirty="0">
                <a:latin typeface="Times New Roman" panose="02020603050405020304" pitchFamily="18" charset="0"/>
                <a:cs typeface="Times New Roman" panose="02020603050405020304" pitchFamily="18" charset="0"/>
              </a:rPr>
              <a:t>host is not connected to the TC/IP network</a:t>
            </a:r>
            <a:r>
              <a:rPr lang="en-US" sz="2000" dirty="0" smtClean="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the host wants to get connected to the internet, it sends a request packet to the </a:t>
            </a:r>
            <a:r>
              <a:rPr lang="en-US" sz="2000" b="1" dirty="0">
                <a:latin typeface="Times New Roman" panose="02020603050405020304" pitchFamily="18" charset="0"/>
                <a:cs typeface="Times New Roman" panose="02020603050405020304" pitchFamily="18" charset="0"/>
              </a:rPr>
              <a:t>bootstrap server</a:t>
            </a:r>
            <a:r>
              <a:rPr lang="en-US" sz="2000" dirty="0">
                <a:latin typeface="Times New Roman" panose="02020603050405020304" pitchFamily="18" charset="0"/>
                <a:cs typeface="Times New Roman" panose="02020603050405020304" pitchFamily="18" charset="0"/>
              </a:rPr>
              <a:t> which is also called a </a:t>
            </a:r>
            <a:r>
              <a:rPr lang="en-US" sz="2000" b="1" dirty="0">
                <a:latin typeface="Times New Roman" panose="02020603050405020304" pitchFamily="18" charset="0"/>
                <a:cs typeface="Times New Roman" panose="02020603050405020304" pitchFamily="18" charset="0"/>
              </a:rPr>
              <a:t>DHCP server</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99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47</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494341" y="145647"/>
            <a:ext cx="8142287"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r>
              <a:rPr lang="en-IN" sz="2800" b="1" dirty="0">
                <a:solidFill>
                  <a:srgbClr val="002060"/>
                </a:solidFill>
                <a:latin typeface="Times New Roman"/>
                <a:ea typeface="Times New Roman"/>
                <a:cs typeface="Times New Roman"/>
                <a:sym typeface="Times New Roman"/>
              </a:rPr>
              <a:t>Special IP </a:t>
            </a:r>
            <a:r>
              <a:rPr lang="en-IN" sz="2800" b="1" dirty="0" smtClean="0">
                <a:solidFill>
                  <a:srgbClr val="002060"/>
                </a:solidFill>
                <a:latin typeface="Times New Roman"/>
                <a:ea typeface="Times New Roman"/>
                <a:cs typeface="Times New Roman"/>
                <a:sym typeface="Times New Roman"/>
              </a:rPr>
              <a:t>Addresses: Broadcast Address</a:t>
            </a:r>
            <a:endParaRPr lang="en-IN" sz="2800" b="1" dirty="0">
              <a:solidFill>
                <a:srgbClr val="002060"/>
              </a:solidFill>
              <a:latin typeface="Times New Roman"/>
              <a:ea typeface="Times New Roman"/>
              <a:cs typeface="Times New Roman"/>
              <a:sym typeface="Times New Roman"/>
            </a:endParaRPr>
          </a:p>
        </p:txBody>
      </p:sp>
      <p:sp>
        <p:nvSpPr>
          <p:cNvPr id="3" name="Rectangle 2"/>
          <p:cNvSpPr/>
          <p:nvPr/>
        </p:nvSpPr>
        <p:spPr>
          <a:xfrm>
            <a:off x="245269" y="1486288"/>
            <a:ext cx="8782984" cy="3554819"/>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The block </a:t>
            </a:r>
            <a:r>
              <a:rPr lang="en-US" sz="2000" b="1" dirty="0">
                <a:solidFill>
                  <a:srgbClr val="222222"/>
                </a:solidFill>
                <a:latin typeface="Times New Roman" panose="02020603050405020304" pitchFamily="18" charset="0"/>
                <a:cs typeface="Times New Roman" panose="02020603050405020304" pitchFamily="18" charset="0"/>
              </a:rPr>
              <a:t>225.225.225.225/32</a:t>
            </a:r>
            <a:r>
              <a:rPr lang="en-US" sz="2000" dirty="0">
                <a:solidFill>
                  <a:srgbClr val="222222"/>
                </a:solidFill>
                <a:latin typeface="Times New Roman" panose="02020603050405020304" pitchFamily="18" charset="0"/>
                <a:cs typeface="Times New Roman" panose="02020603050405020304" pitchFamily="18" charset="0"/>
              </a:rPr>
              <a:t> is also a special block in IPv4 address space. Here, all the </a:t>
            </a:r>
            <a:r>
              <a:rPr lang="en-US" sz="2000" b="1" dirty="0">
                <a:solidFill>
                  <a:srgbClr val="222222"/>
                </a:solidFill>
                <a:latin typeface="Times New Roman" panose="02020603050405020304" pitchFamily="18" charset="0"/>
                <a:cs typeface="Times New Roman" panose="02020603050405020304" pitchFamily="18" charset="0"/>
              </a:rPr>
              <a:t>32 bits</a:t>
            </a:r>
            <a:r>
              <a:rPr lang="en-US" sz="2000" dirty="0">
                <a:solidFill>
                  <a:srgbClr val="222222"/>
                </a:solidFill>
                <a:latin typeface="Times New Roman" panose="02020603050405020304" pitchFamily="18" charset="0"/>
                <a:cs typeface="Times New Roman" panose="02020603050405020304" pitchFamily="18" charset="0"/>
              </a:rPr>
              <a:t> of </a:t>
            </a:r>
            <a:r>
              <a:rPr lang="en-US" sz="2000" b="1" dirty="0">
                <a:solidFill>
                  <a:srgbClr val="222222"/>
                </a:solidFill>
                <a:latin typeface="Times New Roman" panose="02020603050405020304" pitchFamily="18" charset="0"/>
                <a:cs typeface="Times New Roman" panose="02020603050405020304" pitchFamily="18" charset="0"/>
              </a:rPr>
              <a:t>IPv4 address</a:t>
            </a:r>
            <a:r>
              <a:rPr lang="en-US" sz="2000" dirty="0">
                <a:solidFill>
                  <a:srgbClr val="222222"/>
                </a:solidFill>
                <a:latin typeface="Times New Roman" panose="02020603050405020304" pitchFamily="18" charset="0"/>
                <a:cs typeface="Times New Roman" panose="02020603050405020304" pitchFamily="18" charset="0"/>
              </a:rPr>
              <a:t> is ‘</a:t>
            </a:r>
            <a:r>
              <a:rPr lang="en-US" sz="2000" b="1" dirty="0">
                <a:solidFill>
                  <a:srgbClr val="222222"/>
                </a:solidFill>
                <a:latin typeface="Times New Roman" panose="02020603050405020304" pitchFamily="18" charset="0"/>
                <a:cs typeface="Times New Roman" panose="02020603050405020304" pitchFamily="18" charset="0"/>
              </a:rPr>
              <a:t>1</a:t>
            </a:r>
            <a:r>
              <a:rPr lang="en-US" sz="2000" dirty="0">
                <a:solidFill>
                  <a:srgbClr val="222222"/>
                </a:solidFill>
                <a:latin typeface="Times New Roman" panose="02020603050405020304" pitchFamily="18" charset="0"/>
                <a:cs typeface="Times New Roman" panose="02020603050405020304" pitchFamily="18" charset="0"/>
              </a:rPr>
              <a:t>‘. </a:t>
            </a:r>
            <a:endParaRPr lang="en-US" sz="2000" dirty="0" smtClean="0">
              <a:solidFill>
                <a:srgbClr val="222222"/>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solidFill>
                  <a:srgbClr val="222222"/>
                </a:solidFill>
                <a:latin typeface="Times New Roman" panose="02020603050405020304" pitchFamily="18" charset="0"/>
                <a:cs typeface="Times New Roman" panose="02020603050405020304" pitchFamily="18" charset="0"/>
              </a:rPr>
              <a:t>The </a:t>
            </a:r>
            <a:r>
              <a:rPr lang="en-US" sz="2000" dirty="0">
                <a:solidFill>
                  <a:srgbClr val="222222"/>
                </a:solidFill>
                <a:latin typeface="Times New Roman" panose="02020603050405020304" pitchFamily="18" charset="0"/>
                <a:cs typeface="Times New Roman" panose="02020603050405020304" pitchFamily="18" charset="0"/>
              </a:rPr>
              <a:t>length of the prefix here is 32. </a:t>
            </a:r>
            <a:endParaRPr lang="en-US" sz="2000" dirty="0" smtClean="0">
              <a:solidFill>
                <a:srgbClr val="222222"/>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solidFill>
                  <a:srgbClr val="222222"/>
                </a:solidFill>
                <a:latin typeface="Times New Roman" panose="02020603050405020304" pitchFamily="18" charset="0"/>
                <a:cs typeface="Times New Roman" panose="02020603050405020304" pitchFamily="18" charset="0"/>
              </a:rPr>
              <a:t>The </a:t>
            </a:r>
            <a:r>
              <a:rPr lang="en-US" sz="2000" dirty="0">
                <a:solidFill>
                  <a:srgbClr val="222222"/>
                </a:solidFill>
                <a:latin typeface="Times New Roman" panose="02020603050405020304" pitchFamily="18" charset="0"/>
                <a:cs typeface="Times New Roman" panose="02020603050405020304" pitchFamily="18" charset="0"/>
              </a:rPr>
              <a:t>number of addresses in this special block can be calculated as 2</a:t>
            </a:r>
            <a:r>
              <a:rPr lang="en-US" sz="2000" baseline="30000" dirty="0">
                <a:solidFill>
                  <a:srgbClr val="222222"/>
                </a:solidFill>
                <a:latin typeface="Times New Roman" panose="02020603050405020304" pitchFamily="18" charset="0"/>
                <a:cs typeface="Times New Roman" panose="02020603050405020304" pitchFamily="18" charset="0"/>
              </a:rPr>
              <a:t>32-32 </a:t>
            </a:r>
            <a:r>
              <a:rPr lang="en-US" sz="2000" dirty="0">
                <a:solidFill>
                  <a:srgbClr val="222222"/>
                </a:solidFill>
                <a:latin typeface="Times New Roman" panose="02020603050405020304" pitchFamily="18" charset="0"/>
                <a:cs typeface="Times New Roman" panose="02020603050405020304" pitchFamily="18" charset="0"/>
              </a:rPr>
              <a:t>= 2</a:t>
            </a:r>
            <a:r>
              <a:rPr lang="en-US" sz="2000" baseline="30000" dirty="0">
                <a:solidFill>
                  <a:srgbClr val="222222"/>
                </a:solidFill>
                <a:latin typeface="Times New Roman" panose="02020603050405020304" pitchFamily="18" charset="0"/>
                <a:cs typeface="Times New Roman" panose="02020603050405020304" pitchFamily="18" charset="0"/>
              </a:rPr>
              <a:t>0</a:t>
            </a:r>
            <a:r>
              <a:rPr lang="en-US" sz="2000" dirty="0">
                <a:solidFill>
                  <a:srgbClr val="222222"/>
                </a:solidFill>
                <a:latin typeface="Times New Roman" panose="02020603050405020304" pitchFamily="18" charset="0"/>
                <a:cs typeface="Times New Roman" panose="02020603050405020304" pitchFamily="18" charset="0"/>
              </a:rPr>
              <a:t> = 1. </a:t>
            </a:r>
            <a:endParaRPr lang="en-US" sz="2000" dirty="0" smtClean="0">
              <a:solidFill>
                <a:srgbClr val="222222"/>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solidFill>
                  <a:srgbClr val="222222"/>
                </a:solidFill>
                <a:latin typeface="Times New Roman" panose="02020603050405020304" pitchFamily="18" charset="0"/>
                <a:cs typeface="Times New Roman" panose="02020603050405020304" pitchFamily="18" charset="0"/>
              </a:rPr>
              <a:t>This </a:t>
            </a:r>
            <a:r>
              <a:rPr lang="en-US" sz="2000" dirty="0">
                <a:solidFill>
                  <a:srgbClr val="222222"/>
                </a:solidFill>
                <a:latin typeface="Times New Roman" panose="02020603050405020304" pitchFamily="18" charset="0"/>
                <a:cs typeface="Times New Roman" panose="02020603050405020304" pitchFamily="18" charset="0"/>
              </a:rPr>
              <a:t>is the </a:t>
            </a:r>
            <a:r>
              <a:rPr lang="en-US" sz="2000" b="1" dirty="0">
                <a:solidFill>
                  <a:srgbClr val="222222"/>
                </a:solidFill>
                <a:latin typeface="Times New Roman" panose="02020603050405020304" pitchFamily="18" charset="0"/>
                <a:cs typeface="Times New Roman" panose="02020603050405020304" pitchFamily="18" charset="0"/>
              </a:rPr>
              <a:t>last address</a:t>
            </a:r>
            <a:r>
              <a:rPr lang="en-US" sz="2000" dirty="0">
                <a:solidFill>
                  <a:srgbClr val="222222"/>
                </a:solidFill>
                <a:latin typeface="Times New Roman" panose="02020603050405020304" pitchFamily="18" charset="0"/>
                <a:cs typeface="Times New Roman" panose="02020603050405020304" pitchFamily="18" charset="0"/>
              </a:rPr>
              <a:t> in IPv4 address space. This address is also called </a:t>
            </a:r>
            <a:r>
              <a:rPr lang="en-US" sz="2000" b="1" dirty="0">
                <a:solidFill>
                  <a:srgbClr val="222222"/>
                </a:solidFill>
                <a:latin typeface="Times New Roman" panose="02020603050405020304" pitchFamily="18" charset="0"/>
                <a:cs typeface="Times New Roman" panose="02020603050405020304" pitchFamily="18" charset="0"/>
              </a:rPr>
              <a:t>Limited Broadcast </a:t>
            </a:r>
            <a:r>
              <a:rPr lang="en-US" sz="2000" b="1" dirty="0" smtClean="0">
                <a:solidFill>
                  <a:srgbClr val="222222"/>
                </a:solidFill>
                <a:latin typeface="Times New Roman" panose="02020603050405020304" pitchFamily="18" charset="0"/>
                <a:cs typeface="Times New Roman" panose="02020603050405020304" pitchFamily="18" charset="0"/>
              </a:rPr>
              <a:t>Address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a host wants to send the message to </a:t>
            </a:r>
            <a:r>
              <a:rPr lang="en-US" sz="2000" b="1" dirty="0">
                <a:latin typeface="Times New Roman" panose="02020603050405020304" pitchFamily="18" charset="0"/>
                <a:cs typeface="Times New Roman" panose="02020603050405020304" pitchFamily="18" charset="0"/>
              </a:rPr>
              <a:t>every</a:t>
            </a:r>
            <a:r>
              <a:rPr lang="en-US" sz="2000" dirty="0">
                <a:latin typeface="Times New Roman" panose="02020603050405020304" pitchFamily="18" charset="0"/>
                <a:cs typeface="Times New Roman" panose="02020603050405020304" pitchFamily="18" charset="0"/>
              </a:rPr>
              <a:t> other host in the current </a:t>
            </a:r>
            <a:r>
              <a:rPr lang="en-US" sz="2000" dirty="0" smtClean="0">
                <a:latin typeface="Times New Roman" panose="02020603050405020304" pitchFamily="18" charset="0"/>
                <a:cs typeface="Times New Roman" panose="02020603050405020304" pitchFamily="18" charset="0"/>
              </a:rPr>
              <a:t>network ( i.e. </a:t>
            </a:r>
            <a:r>
              <a:rPr lang="en-US" sz="2000" b="1" dirty="0" smtClean="0">
                <a:latin typeface="Times New Roman" panose="02020603050405020304" pitchFamily="18" charset="0"/>
                <a:cs typeface="Times New Roman" panose="02020603050405020304" pitchFamily="18" charset="0"/>
              </a:rPr>
              <a:t>broadcast)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then </a:t>
            </a:r>
            <a:r>
              <a:rPr lang="en-US" sz="2000" dirty="0">
                <a:latin typeface="Times New Roman" panose="02020603050405020304" pitchFamily="18" charset="0"/>
                <a:cs typeface="Times New Roman" panose="02020603050405020304" pitchFamily="18" charset="0"/>
              </a:rPr>
              <a:t>the host uses this address as the </a:t>
            </a:r>
            <a:r>
              <a:rPr lang="en-US" sz="2000" b="1" dirty="0">
                <a:latin typeface="Times New Roman" panose="02020603050405020304" pitchFamily="18" charset="0"/>
                <a:cs typeface="Times New Roman" panose="02020603050405020304" pitchFamily="18" charset="0"/>
              </a:rPr>
              <a:t>destination address</a:t>
            </a:r>
            <a:r>
              <a:rPr lang="en-US" sz="2000" dirty="0">
                <a:latin typeface="Times New Roman" panose="02020603050405020304" pitchFamily="18" charset="0"/>
                <a:cs typeface="Times New Roman" panose="02020603050405020304" pitchFamily="18" charset="0"/>
              </a:rPr>
              <a:t> in the IPv4 packet and sends it on the network</a:t>
            </a:r>
            <a:r>
              <a:rPr lang="en-US" sz="2000" dirty="0" smtClean="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b="1" dirty="0" smtClean="0">
                <a:solidFill>
                  <a:srgbClr val="222222"/>
                </a:solidFill>
                <a:latin typeface="Times New Roman" panose="02020603050405020304" pitchFamily="18" charset="0"/>
                <a:cs typeface="Times New Roman" panose="02020603050405020304" pitchFamily="18" charset="0"/>
              </a:rPr>
              <a:t>The packets are broadcasted in local network only</a:t>
            </a:r>
            <a:r>
              <a:rPr lang="en-US" sz="2000" b="1" dirty="0">
                <a:solidFill>
                  <a:srgbClr val="222222"/>
                </a:solidFill>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90538" y="761194"/>
            <a:ext cx="7934325" cy="676275"/>
          </a:xfrm>
          <a:prstGeom prst="rect">
            <a:avLst/>
          </a:prstGeom>
        </p:spPr>
      </p:pic>
    </p:spTree>
    <p:extLst>
      <p:ext uri="{BB962C8B-B14F-4D97-AF65-F5344CB8AC3E}">
        <p14:creationId xmlns:p14="http://schemas.microsoft.com/office/powerpoint/2010/main" val="9975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48</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373063" y="78209"/>
            <a:ext cx="8142287" cy="433318"/>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buClr>
                <a:schemeClr val="dk1"/>
              </a:buClr>
              <a:buSzPts val="1100"/>
            </a:pPr>
            <a:r>
              <a:rPr lang="en-IN" sz="2800" b="1" dirty="0" smtClean="0">
                <a:solidFill>
                  <a:srgbClr val="002060"/>
                </a:solidFill>
                <a:latin typeface="Times New Roman"/>
                <a:ea typeface="Times New Roman"/>
                <a:cs typeface="Times New Roman"/>
                <a:sym typeface="Times New Roman"/>
              </a:rPr>
              <a:t>Special </a:t>
            </a:r>
            <a:r>
              <a:rPr lang="en-IN" sz="2800" b="1" dirty="0">
                <a:solidFill>
                  <a:srgbClr val="002060"/>
                </a:solidFill>
                <a:latin typeface="Times New Roman"/>
                <a:ea typeface="Times New Roman"/>
                <a:cs typeface="Times New Roman"/>
                <a:sym typeface="Times New Roman"/>
              </a:rPr>
              <a:t>IP </a:t>
            </a:r>
            <a:r>
              <a:rPr lang="en-IN" sz="2800" b="1" dirty="0" smtClean="0">
                <a:solidFill>
                  <a:srgbClr val="002060"/>
                </a:solidFill>
                <a:latin typeface="Times New Roman"/>
                <a:ea typeface="Times New Roman"/>
                <a:cs typeface="Times New Roman"/>
                <a:sym typeface="Times New Roman"/>
              </a:rPr>
              <a:t>Addresses: </a:t>
            </a:r>
            <a:r>
              <a:rPr lang="en-IN" sz="2800" dirty="0">
                <a:solidFill>
                  <a:srgbClr val="222222"/>
                </a:solidFill>
                <a:latin typeface="Times New Roman" panose="02020603050405020304" pitchFamily="18" charset="0"/>
                <a:cs typeface="Times New Roman" panose="02020603050405020304" pitchFamily="18" charset="0"/>
              </a:rPr>
              <a:t>Loopback </a:t>
            </a:r>
            <a:r>
              <a:rPr lang="en-IN" sz="2800" dirty="0" smtClean="0">
                <a:solidFill>
                  <a:srgbClr val="222222"/>
                </a:solidFill>
                <a:latin typeface="Times New Roman" panose="02020603050405020304" pitchFamily="18" charset="0"/>
                <a:cs typeface="Times New Roman" panose="02020603050405020304" pitchFamily="18" charset="0"/>
              </a:rPr>
              <a:t>Addresses</a:t>
            </a:r>
            <a:endParaRPr lang="en-IN" sz="2800" b="1" dirty="0">
              <a:solidFill>
                <a:srgbClr val="002060"/>
              </a:solidFill>
              <a:latin typeface="Times New Roman"/>
              <a:ea typeface="Times New Roman"/>
              <a:cs typeface="Times New Roman"/>
              <a:sym typeface="Times New Roman"/>
            </a:endParaRPr>
          </a:p>
        </p:txBody>
      </p:sp>
      <p:sp>
        <p:nvSpPr>
          <p:cNvPr id="2" name="Rectangle 1"/>
          <p:cNvSpPr/>
          <p:nvPr/>
        </p:nvSpPr>
        <p:spPr>
          <a:xfrm>
            <a:off x="373063" y="1597164"/>
            <a:ext cx="8268563" cy="317009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222222"/>
                </a:solidFill>
                <a:latin typeface="Times New Roman" panose="02020603050405020304" pitchFamily="18" charset="0"/>
                <a:cs typeface="Times New Roman" panose="02020603050405020304" pitchFamily="18" charset="0"/>
              </a:rPr>
              <a:t>The </a:t>
            </a:r>
            <a:r>
              <a:rPr lang="en-US" sz="2000" dirty="0">
                <a:solidFill>
                  <a:srgbClr val="222222"/>
                </a:solidFill>
                <a:latin typeface="Times New Roman" panose="02020603050405020304" pitchFamily="18" charset="0"/>
                <a:cs typeface="Times New Roman" panose="02020603050405020304" pitchFamily="18" charset="0"/>
              </a:rPr>
              <a:t>special block 127.0.0.0/8 has addresses which are used as loopback addresses. </a:t>
            </a:r>
          </a:p>
          <a:p>
            <a:pPr marL="342900" indent="-34290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The prefix length here is 8 so, the number of addresses can be calculated as 232-8 = 224 = 1,67,77,216. </a:t>
            </a:r>
          </a:p>
          <a:p>
            <a:pPr marL="342900" indent="-34290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This special block has 1,67,77,216 addresses. </a:t>
            </a:r>
          </a:p>
          <a:p>
            <a:pPr marL="342900" indent="-34290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If we consider this address in </a:t>
            </a:r>
            <a:r>
              <a:rPr lang="en-US" sz="2000" dirty="0" err="1">
                <a:solidFill>
                  <a:srgbClr val="222222"/>
                </a:solidFill>
                <a:latin typeface="Times New Roman" panose="02020603050405020304" pitchFamily="18" charset="0"/>
                <a:cs typeface="Times New Roman" panose="02020603050405020304" pitchFamily="18" charset="0"/>
              </a:rPr>
              <a:t>classful</a:t>
            </a:r>
            <a:r>
              <a:rPr lang="en-US" sz="2000" dirty="0">
                <a:solidFill>
                  <a:srgbClr val="222222"/>
                </a:solidFill>
                <a:latin typeface="Times New Roman" panose="02020603050405020304" pitchFamily="18" charset="0"/>
                <a:cs typeface="Times New Roman" panose="02020603050405020304" pitchFamily="18" charset="0"/>
              </a:rPr>
              <a:t> addressing, then this block is the last block of class A.</a:t>
            </a:r>
          </a:p>
          <a:p>
            <a:pPr marL="342900" indent="-34290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The loopback address can only be the destination address of a packet. </a:t>
            </a:r>
          </a:p>
          <a:p>
            <a:pPr marL="342900" indent="-34290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The packet with loopback address never leaves the machine from which it is sent, it just returns back to the source.</a:t>
            </a:r>
            <a:endParaRPr lang="en-IN" sz="2000" dirty="0">
              <a:solidFill>
                <a:srgbClr val="222222"/>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63994" y="832949"/>
            <a:ext cx="7886700" cy="600075"/>
          </a:xfrm>
          <a:prstGeom prst="rect">
            <a:avLst/>
          </a:prstGeom>
        </p:spPr>
      </p:pic>
    </p:spTree>
    <p:extLst>
      <p:ext uri="{BB962C8B-B14F-4D97-AF65-F5344CB8AC3E}">
        <p14:creationId xmlns:p14="http://schemas.microsoft.com/office/powerpoint/2010/main" val="36991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49</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373063" y="195395"/>
            <a:ext cx="8142287" cy="394341"/>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buClr>
                <a:schemeClr val="dk1"/>
              </a:buClr>
              <a:buSzPts val="1100"/>
            </a:pPr>
            <a:r>
              <a:rPr lang="en-IN" sz="2800" b="1" dirty="0" smtClean="0">
                <a:solidFill>
                  <a:srgbClr val="002060"/>
                </a:solidFill>
                <a:latin typeface="Times New Roman"/>
                <a:ea typeface="Times New Roman"/>
                <a:cs typeface="Times New Roman"/>
                <a:sym typeface="Times New Roman"/>
              </a:rPr>
              <a:t>Special </a:t>
            </a:r>
            <a:r>
              <a:rPr lang="en-IN" sz="2800" b="1" dirty="0">
                <a:solidFill>
                  <a:srgbClr val="002060"/>
                </a:solidFill>
                <a:latin typeface="Times New Roman"/>
                <a:ea typeface="Times New Roman"/>
                <a:cs typeface="Times New Roman"/>
                <a:sym typeface="Times New Roman"/>
              </a:rPr>
              <a:t>IP </a:t>
            </a:r>
            <a:r>
              <a:rPr lang="en-IN" sz="2800" b="1" dirty="0" smtClean="0">
                <a:solidFill>
                  <a:srgbClr val="002060"/>
                </a:solidFill>
                <a:latin typeface="Times New Roman"/>
                <a:ea typeface="Times New Roman"/>
                <a:cs typeface="Times New Roman"/>
                <a:sym typeface="Times New Roman"/>
              </a:rPr>
              <a:t>Addresses: </a:t>
            </a:r>
            <a:r>
              <a:rPr lang="en-IN" sz="2800" dirty="0"/>
              <a:t>Multicast </a:t>
            </a:r>
            <a:r>
              <a:rPr lang="en-IN" sz="2800" dirty="0" smtClean="0"/>
              <a:t>Addresses</a:t>
            </a:r>
            <a:endParaRPr lang="en-IN" sz="2800" b="1" dirty="0">
              <a:solidFill>
                <a:srgbClr val="002060"/>
              </a:solidFill>
              <a:latin typeface="Times New Roman"/>
              <a:ea typeface="Times New Roman"/>
              <a:cs typeface="Times New Roman"/>
              <a:sym typeface="Times New Roman"/>
            </a:endParaRPr>
          </a:p>
        </p:txBody>
      </p:sp>
      <p:sp>
        <p:nvSpPr>
          <p:cNvPr id="2" name="Rectangle 1"/>
          <p:cNvSpPr/>
          <p:nvPr/>
        </p:nvSpPr>
        <p:spPr>
          <a:xfrm>
            <a:off x="246787" y="1032159"/>
            <a:ext cx="8268563" cy="3247043"/>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block </a:t>
            </a:r>
            <a:r>
              <a:rPr lang="en-US" sz="2000" b="1" dirty="0">
                <a:latin typeface="Times New Roman" panose="02020603050405020304" pitchFamily="18" charset="0"/>
                <a:cs typeface="Times New Roman" panose="02020603050405020304" pitchFamily="18" charset="0"/>
              </a:rPr>
              <a:t>224.0.0.0/4</a:t>
            </a:r>
            <a:r>
              <a:rPr lang="en-US" sz="2000" dirty="0">
                <a:latin typeface="Times New Roman" panose="02020603050405020304" pitchFamily="18" charset="0"/>
                <a:cs typeface="Times New Roman" panose="02020603050405020304" pitchFamily="18" charset="0"/>
              </a:rPr>
              <a:t> has the multicast address. </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length of the </a:t>
            </a:r>
            <a:r>
              <a:rPr lang="en-US" sz="2000" b="1" dirty="0">
                <a:latin typeface="Times New Roman" panose="02020603050405020304" pitchFamily="18" charset="0"/>
                <a:cs typeface="Times New Roman" panose="02020603050405020304" pitchFamily="18" charset="0"/>
              </a:rPr>
              <a:t>prefix</a:t>
            </a:r>
            <a:r>
              <a:rPr lang="en-US" sz="2000" dirty="0">
                <a:latin typeface="Times New Roman" panose="02020603050405020304" pitchFamily="18" charset="0"/>
                <a:cs typeface="Times New Roman" panose="02020603050405020304" pitchFamily="18" charset="0"/>
              </a:rPr>
              <a:t> is </a:t>
            </a:r>
            <a:r>
              <a:rPr lang="en-US" sz="2000" b="1"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number of addresses used for multicast communication is 2</a:t>
            </a:r>
            <a:r>
              <a:rPr lang="en-US" sz="2000" baseline="30000" dirty="0">
                <a:latin typeface="Times New Roman" panose="02020603050405020304" pitchFamily="18" charset="0"/>
                <a:cs typeface="Times New Roman" panose="02020603050405020304" pitchFamily="18" charset="0"/>
              </a:rPr>
              <a:t>32-4 </a:t>
            </a:r>
            <a:r>
              <a:rPr lang="en-US" sz="2000" dirty="0">
                <a:latin typeface="Times New Roman" panose="02020603050405020304" pitchFamily="18" charset="0"/>
                <a:cs typeface="Times New Roman" panose="02020603050405020304" pitchFamily="18" charset="0"/>
              </a:rPr>
              <a:t>= 2</a:t>
            </a:r>
            <a:r>
              <a:rPr lang="en-US" sz="2000" baseline="30000" dirty="0">
                <a:latin typeface="Times New Roman" panose="02020603050405020304" pitchFamily="18" charset="0"/>
                <a:cs typeface="Times New Roman" panose="02020603050405020304" pitchFamily="18" charset="0"/>
              </a:rPr>
              <a:t>28 </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26,84,35,456</a:t>
            </a:r>
            <a:r>
              <a:rPr lang="en-US" sz="2000" dirty="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multicast address is assigned to the group of the host instead of one single host. </a:t>
            </a:r>
            <a:endParaRPr lang="en-US" sz="2000" dirty="0" smtClean="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packet sent to the multicast address is delivered to all the host of that group.</a:t>
            </a:r>
          </a:p>
          <a:p>
            <a:pPr marL="342900" indent="-342900">
              <a:spcBef>
                <a:spcPts val="600"/>
              </a:spcBef>
              <a:buFont typeface="Arial" panose="020B0604020202020204" pitchFamily="34" charset="0"/>
              <a:buChar char="•"/>
            </a:pPr>
            <a:endParaRPr lang="en-IN" sz="20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2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a:t>
            </a:fld>
            <a:endParaRPr sz="900">
              <a:solidFill>
                <a:schemeClr val="dk1"/>
              </a:solidFill>
              <a:latin typeface="Times New Roman"/>
              <a:ea typeface="Times New Roman"/>
              <a:cs typeface="Times New Roman"/>
              <a:sym typeface="Times New Roman"/>
            </a:endParaRPr>
          </a:p>
        </p:txBody>
      </p:sp>
      <p:sp>
        <p:nvSpPr>
          <p:cNvPr id="207" name="Google Shape;207;p31"/>
          <p:cNvSpPr txBox="1">
            <a:spLocks noGrp="1"/>
          </p:cNvSpPr>
          <p:nvPr>
            <p:ph type="title" idx="4294967295"/>
          </p:nvPr>
        </p:nvSpPr>
        <p:spPr>
          <a:xfrm>
            <a:off x="0" y="47625"/>
            <a:ext cx="6599238" cy="4699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smtClean="0">
                <a:solidFill>
                  <a:srgbClr val="002060"/>
                </a:solidFill>
                <a:latin typeface="Times New Roman"/>
                <a:ea typeface="Times New Roman"/>
                <a:cs typeface="Times New Roman"/>
                <a:sym typeface="Times New Roman"/>
              </a:rPr>
              <a:t>Functions of Network Layer</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3" name="Rectangle 2"/>
          <p:cNvSpPr/>
          <p:nvPr/>
        </p:nvSpPr>
        <p:spPr>
          <a:xfrm>
            <a:off x="780836" y="740265"/>
            <a:ext cx="7787696" cy="4278094"/>
          </a:xfrm>
          <a:prstGeom prst="rect">
            <a:avLst/>
          </a:prstGeom>
        </p:spPr>
        <p:txBody>
          <a:bodyPr wrap="square">
            <a:spAutoFit/>
          </a:bodyPr>
          <a:lstStyle/>
          <a:p>
            <a:pPr algn="just">
              <a:spcBef>
                <a:spcPts val="6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Guaranteed delivery:</a:t>
            </a:r>
            <a:r>
              <a:rPr lang="en-US" sz="1800" dirty="0">
                <a:latin typeface="Times New Roman" panose="02020603050405020304" pitchFamily="18" charset="0"/>
                <a:cs typeface="Times New Roman" panose="02020603050405020304" pitchFamily="18" charset="0"/>
              </a:rPr>
              <a:t> This layer provides the service which guarantees that the packet will arrive at its destination.</a:t>
            </a:r>
          </a:p>
          <a:p>
            <a:pPr algn="just">
              <a:spcBef>
                <a:spcPts val="6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Guaranteed delivery with bounded delay:</a:t>
            </a:r>
            <a:r>
              <a:rPr lang="en-US" sz="1800" dirty="0">
                <a:latin typeface="Times New Roman" panose="02020603050405020304" pitchFamily="18" charset="0"/>
                <a:cs typeface="Times New Roman" panose="02020603050405020304" pitchFamily="18" charset="0"/>
              </a:rPr>
              <a:t> This service guarantees that the packet will be delivered within a specified host-to-host delay bound.</a:t>
            </a:r>
          </a:p>
          <a:p>
            <a:pPr algn="just">
              <a:spcBef>
                <a:spcPts val="6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In-Order packets:</a:t>
            </a:r>
            <a:r>
              <a:rPr lang="en-US" sz="1800" dirty="0">
                <a:latin typeface="Times New Roman" panose="02020603050405020304" pitchFamily="18" charset="0"/>
                <a:cs typeface="Times New Roman" panose="02020603050405020304" pitchFamily="18" charset="0"/>
              </a:rPr>
              <a:t> This service ensures that the packet arrives at the destination in the order in which they are sent.</a:t>
            </a:r>
          </a:p>
          <a:p>
            <a:pPr algn="just">
              <a:spcBef>
                <a:spcPts val="6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Guaranteed max jitter:</a:t>
            </a:r>
            <a:r>
              <a:rPr lang="en-US" sz="1800" dirty="0">
                <a:latin typeface="Times New Roman" panose="02020603050405020304" pitchFamily="18" charset="0"/>
                <a:cs typeface="Times New Roman" panose="02020603050405020304" pitchFamily="18" charset="0"/>
              </a:rPr>
              <a:t> This service ensures that the amount of time taken between two successive transmissions at the sender is equal to the time between their receipt at the destination.</a:t>
            </a:r>
          </a:p>
          <a:p>
            <a:pPr algn="just">
              <a:spcBef>
                <a:spcPts val="6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Security services:</a:t>
            </a:r>
            <a:r>
              <a:rPr lang="en-US" sz="1800" dirty="0">
                <a:latin typeface="Times New Roman" panose="02020603050405020304" pitchFamily="18" charset="0"/>
                <a:cs typeface="Times New Roman" panose="02020603050405020304" pitchFamily="18" charset="0"/>
              </a:rPr>
              <a:t> The network layer provides security by using a session key between the source and destination host. The network layer in the source host encrypts the payloads of datagrams being sent to the destination host. The network layer in the destination host would then decrypt the payload. In such a way, the network layer maintains the data integrity and source authentication services.</a:t>
            </a:r>
          </a:p>
        </p:txBody>
      </p:sp>
    </p:spTree>
    <p:extLst>
      <p:ext uri="{BB962C8B-B14F-4D97-AF65-F5344CB8AC3E}">
        <p14:creationId xmlns:p14="http://schemas.microsoft.com/office/powerpoint/2010/main" val="3882917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50</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650855" y="97697"/>
            <a:ext cx="8142287" cy="394341"/>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smtClean="0">
              <a:solidFill>
                <a:srgbClr val="002060"/>
              </a:solidFill>
              <a:latin typeface="Times New Roman"/>
              <a:ea typeface="Times New Roman"/>
              <a:cs typeface="Times New Roman"/>
              <a:sym typeface="Times New Roman"/>
            </a:endParaRPr>
          </a:p>
          <a:p>
            <a:pPr algn="ctr">
              <a:buClr>
                <a:schemeClr val="dk1"/>
              </a:buClr>
              <a:buSzPts val="1100"/>
            </a:pPr>
            <a:endParaRPr lang="en-IN" sz="2800" b="1" dirty="0">
              <a:solidFill>
                <a:srgbClr val="002060"/>
              </a:solidFill>
              <a:latin typeface="Times New Roman"/>
              <a:ea typeface="Times New Roman"/>
              <a:cs typeface="Times New Roman"/>
              <a:sym typeface="Times New Roman"/>
            </a:endParaRPr>
          </a:p>
          <a:p>
            <a:pPr algn="ctr"/>
            <a:r>
              <a:rPr lang="en-IN" sz="2800" b="1" dirty="0" smtClean="0">
                <a:solidFill>
                  <a:srgbClr val="002060"/>
                </a:solidFill>
                <a:latin typeface="Times New Roman"/>
                <a:ea typeface="Times New Roman"/>
                <a:cs typeface="Times New Roman"/>
                <a:sym typeface="Times New Roman"/>
              </a:rPr>
              <a:t>Special </a:t>
            </a:r>
            <a:r>
              <a:rPr lang="en-IN" sz="2800" b="1" dirty="0">
                <a:solidFill>
                  <a:srgbClr val="002060"/>
                </a:solidFill>
                <a:latin typeface="Times New Roman"/>
                <a:ea typeface="Times New Roman"/>
                <a:cs typeface="Times New Roman"/>
                <a:sym typeface="Times New Roman"/>
              </a:rPr>
              <a:t>IP </a:t>
            </a:r>
            <a:r>
              <a:rPr lang="en-IN" sz="2800" b="1" dirty="0" smtClean="0">
                <a:solidFill>
                  <a:srgbClr val="002060"/>
                </a:solidFill>
                <a:latin typeface="Times New Roman"/>
                <a:ea typeface="Times New Roman"/>
                <a:cs typeface="Times New Roman"/>
                <a:sym typeface="Times New Roman"/>
              </a:rPr>
              <a:t>Addresses: </a:t>
            </a:r>
            <a:r>
              <a:rPr lang="en-IN" sz="2800" dirty="0"/>
              <a:t>Private Addresses</a:t>
            </a:r>
          </a:p>
        </p:txBody>
      </p:sp>
      <p:sp>
        <p:nvSpPr>
          <p:cNvPr id="3" name="Rectangle 2"/>
          <p:cNvSpPr/>
          <p:nvPr/>
        </p:nvSpPr>
        <p:spPr>
          <a:xfrm>
            <a:off x="573810" y="606400"/>
            <a:ext cx="8296375" cy="2585323"/>
          </a:xfrm>
          <a:prstGeom prst="rect">
            <a:avLst/>
          </a:prstGeom>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 the name suggests the private IP addresses are never used globally.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packet with a private IP address is not routed on the internet.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private IP addresses are configured by the administrator of the network. Devices on the same network use private IP addresses to converse with each other.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They </a:t>
            </a:r>
            <a:r>
              <a:rPr lang="en-US" sz="1800" dirty="0">
                <a:latin typeface="Times New Roman" panose="02020603050405020304" pitchFamily="18" charset="0"/>
                <a:cs typeface="Times New Roman" panose="02020603050405020304" pitchFamily="18" charset="0"/>
              </a:rPr>
              <a:t>do not require the internet for their communication.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E.G.  </a:t>
            </a:r>
            <a:r>
              <a:rPr lang="en-US" sz="1800" dirty="0">
                <a:latin typeface="Times New Roman" panose="02020603050405020304" pitchFamily="18" charset="0"/>
                <a:cs typeface="Times New Roman" panose="02020603050405020304" pitchFamily="18" charset="0"/>
              </a:rPr>
              <a:t>the file servers, desktops and printers can communicate with each other without the requirement of internet</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they want to communicate with the device out of their network they translate a private IP address into the public IP address using NAT.</a:t>
            </a:r>
            <a:endParaRPr lang="en-IN" sz="18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5518732" y="3794088"/>
            <a:ext cx="308407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222222"/>
                </a:solidFill>
                <a:effectLst/>
                <a:latin typeface="Lato"/>
              </a:rPr>
              <a:t>The range of private IP addresses is given below:</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222222"/>
                </a:solidFill>
                <a:effectLst/>
                <a:latin typeface="Lato"/>
              </a:rPr>
              <a:t>  </a:t>
            </a:r>
            <a:endParaRPr kumimoji="0" lang="en-US" sz="11700" b="0" i="0" u="none" strike="noStrike" cap="none" normalizeH="0" baseline="0" dirty="0" smtClean="0">
              <a:ln>
                <a:noFill/>
              </a:ln>
              <a:solidFill>
                <a:srgbClr val="222222"/>
              </a:solidFill>
              <a:effectLst/>
              <a:latin typeface="Lato"/>
            </a:endParaRPr>
          </a:p>
        </p:txBody>
      </p:sp>
      <p:pic>
        <p:nvPicPr>
          <p:cNvPr id="1026" name="Picture 2" descr="private ip addre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618" y="3306085"/>
            <a:ext cx="4338114" cy="166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149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51</a:t>
            </a:fld>
            <a:endParaRPr lang="en-US"/>
          </a:p>
        </p:txBody>
      </p:sp>
      <p:sp>
        <p:nvSpPr>
          <p:cNvPr id="10" name="object 5"/>
          <p:cNvSpPr>
            <a:spLocks noChangeArrowheads="1"/>
          </p:cNvSpPr>
          <p:nvPr/>
        </p:nvSpPr>
        <p:spPr bwMode="auto">
          <a:xfrm>
            <a:off x="0" y="0"/>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390;p45"/>
          <p:cNvSpPr txBox="1">
            <a:spLocks/>
          </p:cNvSpPr>
          <p:nvPr/>
        </p:nvSpPr>
        <p:spPr>
          <a:xfrm>
            <a:off x="490538" y="74949"/>
            <a:ext cx="8142287" cy="439837"/>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RPr/>
            </a:defPPr>
            <a:lvl1pPr algn="ctr">
              <a:lnSpc>
                <a:spcPct val="85000"/>
              </a:lnSpc>
              <a:buClr>
                <a:schemeClr val="dk1"/>
              </a:buClr>
              <a:buSzPts val="1100"/>
              <a:buFont typeface="Calibri"/>
              <a:buNone/>
              <a:defRPr sz="2800" b="1">
                <a:solidFill>
                  <a:srgbClr val="002060"/>
                </a:solidFill>
                <a:latin typeface="Times New Roman"/>
                <a:ea typeface="Times New Roman"/>
                <a:cs typeface="Times New Roman"/>
              </a:defRPr>
            </a:lvl1pPr>
            <a:lvl2pPr>
              <a:buSzPts val="1100"/>
              <a:buNone/>
            </a:lvl2pPr>
            <a:lvl3pPr>
              <a:buSzPts val="1100"/>
              <a:buNone/>
            </a:lvl3pPr>
            <a:lvl4pPr>
              <a:buSzPts val="1100"/>
              <a:buNone/>
            </a:lvl4pPr>
            <a:lvl5pPr>
              <a:buSzPts val="1100"/>
              <a:buNone/>
            </a:lvl5pPr>
            <a:lvl6pPr>
              <a:buSzPts val="1100"/>
              <a:buNone/>
            </a:lvl6pPr>
            <a:lvl7pPr>
              <a:buSzPts val="1100"/>
              <a:buNone/>
            </a:lvl7pPr>
            <a:lvl8pPr>
              <a:buSzPts val="1100"/>
              <a:buNone/>
            </a:lvl8pPr>
            <a:lvl9pPr>
              <a:buSzPts val="1100"/>
              <a:buNone/>
            </a:lvl9pPr>
          </a:lstStyle>
          <a:p>
            <a:endParaRPr lang="en-IN" dirty="0">
              <a:sym typeface="Times New Roman"/>
            </a:endParaRPr>
          </a:p>
          <a:p>
            <a:endParaRPr lang="en-IN" dirty="0">
              <a:sym typeface="Times New Roman"/>
            </a:endParaRPr>
          </a:p>
          <a:p>
            <a:endParaRPr lang="en-IN" dirty="0">
              <a:sym typeface="Times New Roman"/>
            </a:endParaRPr>
          </a:p>
          <a:p>
            <a:endParaRPr lang="en-IN" dirty="0">
              <a:sym typeface="Times New Roman"/>
            </a:endParaRPr>
          </a:p>
          <a:p>
            <a:r>
              <a:rPr lang="en-IN" dirty="0">
                <a:sym typeface="Times New Roman"/>
              </a:rPr>
              <a:t>Special IP Addresses: I</a:t>
            </a:r>
            <a:r>
              <a:rPr lang="en-IN" dirty="0"/>
              <a:t>n Each </a:t>
            </a:r>
            <a:r>
              <a:rPr lang="en-IN" dirty="0" smtClean="0"/>
              <a:t>Block</a:t>
            </a:r>
            <a:endParaRPr lang="en-IN" dirty="0"/>
          </a:p>
        </p:txBody>
      </p:sp>
      <p:sp>
        <p:nvSpPr>
          <p:cNvPr id="2" name="Rectangle 1"/>
          <p:cNvSpPr/>
          <p:nvPr/>
        </p:nvSpPr>
        <p:spPr>
          <a:xfrm>
            <a:off x="677118" y="562769"/>
            <a:ext cx="7838231" cy="1015663"/>
          </a:xfrm>
          <a:prstGeom prst="rect">
            <a:avLst/>
          </a:prstGeom>
          <a:solidFill>
            <a:schemeClr val="accent2">
              <a:lumMod val="20000"/>
              <a:lumOff val="80000"/>
            </a:schemeClr>
          </a:solidFill>
        </p:spPr>
        <p:txBody>
          <a:bodyPr wrap="square">
            <a:spAutoFit/>
          </a:bodyPr>
          <a:lstStyle/>
          <a:p>
            <a:r>
              <a:rPr lang="en-US" sz="2000" dirty="0">
                <a:solidFill>
                  <a:srgbClr val="222222"/>
                </a:solidFill>
                <a:latin typeface="Times New Roman" panose="02020603050405020304" pitchFamily="18" charset="0"/>
                <a:cs typeface="Times New Roman" panose="02020603050405020304" pitchFamily="18" charset="0"/>
              </a:rPr>
              <a:t>There are some special addresses reserved in each block. There are two special addresses which are in each block:</a:t>
            </a:r>
          </a:p>
          <a:p>
            <a:pPr>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Network </a:t>
            </a:r>
            <a:r>
              <a:rPr lang="en-US" sz="2000" dirty="0" smtClean="0">
                <a:solidFill>
                  <a:schemeClr val="tx1"/>
                </a:solidFill>
                <a:latin typeface="Times New Roman" panose="02020603050405020304" pitchFamily="18" charset="0"/>
                <a:cs typeface="Times New Roman" panose="02020603050405020304" pitchFamily="18" charset="0"/>
              </a:rPr>
              <a:t>Address    2.  Direct </a:t>
            </a:r>
            <a:r>
              <a:rPr lang="en-US" sz="2000" dirty="0">
                <a:solidFill>
                  <a:schemeClr val="tx1"/>
                </a:solidFill>
                <a:latin typeface="Times New Roman" panose="02020603050405020304" pitchFamily="18" charset="0"/>
                <a:cs typeface="Times New Roman" panose="02020603050405020304" pitchFamily="18" charset="0"/>
              </a:rPr>
              <a:t>Broadcast Address</a:t>
            </a:r>
          </a:p>
        </p:txBody>
      </p:sp>
      <p:sp>
        <p:nvSpPr>
          <p:cNvPr id="5" name="Rectangle 4"/>
          <p:cNvSpPr/>
          <p:nvPr/>
        </p:nvSpPr>
        <p:spPr>
          <a:xfrm>
            <a:off x="677118" y="1701926"/>
            <a:ext cx="7838231" cy="1631216"/>
          </a:xfrm>
          <a:prstGeom prst="rect">
            <a:avLst/>
          </a:prstGeom>
          <a:solidFill>
            <a:schemeClr val="accent4">
              <a:lumMod val="40000"/>
              <a:lumOff val="60000"/>
            </a:schemeClr>
          </a:solid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Network Address</a:t>
            </a:r>
          </a:p>
          <a:p>
            <a:r>
              <a:rPr lang="en-US" sz="2000" dirty="0">
                <a:solidFill>
                  <a:srgbClr val="222222"/>
                </a:solidFill>
                <a:latin typeface="Times New Roman" panose="02020603050405020304" pitchFamily="18" charset="0"/>
                <a:cs typeface="Times New Roman" panose="02020603050405020304" pitchFamily="18" charset="0"/>
              </a:rPr>
              <a:t>As we have seen in </a:t>
            </a:r>
            <a:r>
              <a:rPr lang="en-US" sz="2000" dirty="0" err="1">
                <a:solidFill>
                  <a:srgbClr val="222222"/>
                </a:solidFill>
                <a:latin typeface="Times New Roman" panose="02020603050405020304" pitchFamily="18" charset="0"/>
                <a:cs typeface="Times New Roman" panose="02020603050405020304" pitchFamily="18" charset="0"/>
              </a:rPr>
              <a:t>classful</a:t>
            </a:r>
            <a:r>
              <a:rPr lang="en-US" sz="2000" dirty="0">
                <a:solidFill>
                  <a:srgbClr val="222222"/>
                </a:solidFill>
                <a:latin typeface="Times New Roman" panose="02020603050405020304" pitchFamily="18" charset="0"/>
                <a:cs typeface="Times New Roman" panose="02020603050405020304" pitchFamily="18" charset="0"/>
              </a:rPr>
              <a:t> and classless addressing the first address of the block is the network address itself. The </a:t>
            </a:r>
            <a:r>
              <a:rPr lang="en-US" sz="2000" b="1" dirty="0">
                <a:solidFill>
                  <a:srgbClr val="222222"/>
                </a:solidFill>
                <a:latin typeface="Times New Roman" panose="02020603050405020304" pitchFamily="18" charset="0"/>
                <a:cs typeface="Times New Roman" panose="02020603050405020304" pitchFamily="18" charset="0"/>
              </a:rPr>
              <a:t>first address</a:t>
            </a:r>
            <a:r>
              <a:rPr lang="en-US" sz="2000" dirty="0">
                <a:solidFill>
                  <a:srgbClr val="222222"/>
                </a:solidFill>
                <a:latin typeface="Times New Roman" panose="02020603050405020304" pitchFamily="18" charset="0"/>
                <a:cs typeface="Times New Roman" panose="02020603050405020304" pitchFamily="18" charset="0"/>
              </a:rPr>
              <a:t> of the block has </a:t>
            </a:r>
            <a:r>
              <a:rPr lang="en-US" sz="2000" b="1" dirty="0">
                <a:solidFill>
                  <a:srgbClr val="222222"/>
                </a:solidFill>
                <a:latin typeface="Times New Roman" panose="02020603050405020304" pitchFamily="18" charset="0"/>
                <a:cs typeface="Times New Roman" panose="02020603050405020304" pitchFamily="18" charset="0"/>
              </a:rPr>
              <a:t>all</a:t>
            </a:r>
            <a:r>
              <a:rPr lang="en-US" sz="2000" dirty="0">
                <a:solidFill>
                  <a:srgbClr val="222222"/>
                </a:solidFill>
                <a:latin typeface="Times New Roman" panose="02020603050405020304" pitchFamily="18" charset="0"/>
                <a:cs typeface="Times New Roman" panose="02020603050405020304" pitchFamily="18" charset="0"/>
              </a:rPr>
              <a:t> the </a:t>
            </a:r>
            <a:r>
              <a:rPr lang="en-US" sz="2000" b="1" dirty="0">
                <a:solidFill>
                  <a:srgbClr val="222222"/>
                </a:solidFill>
                <a:latin typeface="Times New Roman" panose="02020603050405020304" pitchFamily="18" charset="0"/>
                <a:cs typeface="Times New Roman" panose="02020603050405020304" pitchFamily="18" charset="0"/>
              </a:rPr>
              <a:t>suffix bits</a:t>
            </a:r>
            <a:r>
              <a:rPr lang="en-US" sz="2000" dirty="0">
                <a:solidFill>
                  <a:srgbClr val="222222"/>
                </a:solidFill>
                <a:latin typeface="Times New Roman" panose="02020603050405020304" pitchFamily="18" charset="0"/>
                <a:cs typeface="Times New Roman" panose="02020603050405020304" pitchFamily="18" charset="0"/>
              </a:rPr>
              <a:t> as ‘</a:t>
            </a:r>
            <a:r>
              <a:rPr lang="en-US" sz="2000" b="1" dirty="0">
                <a:solidFill>
                  <a:srgbClr val="222222"/>
                </a:solidFill>
                <a:latin typeface="Times New Roman" panose="02020603050405020304" pitchFamily="18" charset="0"/>
                <a:cs typeface="Times New Roman" panose="02020603050405020304" pitchFamily="18" charset="0"/>
              </a:rPr>
              <a:t>0</a:t>
            </a:r>
            <a:r>
              <a:rPr lang="en-US" sz="2000" dirty="0">
                <a:solidFill>
                  <a:srgbClr val="222222"/>
                </a:solidFill>
                <a:latin typeface="Times New Roman" panose="02020603050405020304" pitchFamily="18" charset="0"/>
                <a:cs typeface="Times New Roman" panose="02020603050405020304" pitchFamily="18" charset="0"/>
              </a:rPr>
              <a:t>’. The network address is not allocated to any of the hosts in the network.</a:t>
            </a:r>
          </a:p>
        </p:txBody>
      </p:sp>
      <p:sp>
        <p:nvSpPr>
          <p:cNvPr id="6" name="Rectangle 5"/>
          <p:cNvSpPr/>
          <p:nvPr/>
        </p:nvSpPr>
        <p:spPr>
          <a:xfrm>
            <a:off x="677119" y="3409891"/>
            <a:ext cx="7838231" cy="1631216"/>
          </a:xfrm>
          <a:prstGeom prst="rect">
            <a:avLst/>
          </a:prstGeom>
          <a:solidFill>
            <a:schemeClr val="accent6">
              <a:lumMod val="40000"/>
              <a:lumOff val="60000"/>
            </a:schemeClr>
          </a:solid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Direct Broadcast Address</a:t>
            </a:r>
          </a:p>
          <a:p>
            <a:r>
              <a:rPr lang="en-US" sz="2000" dirty="0" smtClean="0">
                <a:solidFill>
                  <a:srgbClr val="222222"/>
                </a:solidFill>
                <a:latin typeface="Times New Roman" panose="02020603050405020304" pitchFamily="18" charset="0"/>
                <a:cs typeface="Times New Roman" panose="02020603050405020304" pitchFamily="18" charset="0"/>
              </a:rPr>
              <a:t>The</a:t>
            </a:r>
            <a:r>
              <a:rPr lang="en-US" sz="2000" dirty="0">
                <a:solidFill>
                  <a:srgbClr val="222222"/>
                </a:solidFill>
                <a:latin typeface="Times New Roman" panose="02020603050405020304" pitchFamily="18" charset="0"/>
                <a:cs typeface="Times New Roman" panose="02020603050405020304" pitchFamily="18" charset="0"/>
              </a:rPr>
              <a:t> </a:t>
            </a:r>
            <a:r>
              <a:rPr lang="en-US" sz="2000" b="1" dirty="0">
                <a:solidFill>
                  <a:srgbClr val="222222"/>
                </a:solidFill>
                <a:latin typeface="Times New Roman" panose="02020603050405020304" pitchFamily="18" charset="0"/>
                <a:cs typeface="Times New Roman" panose="02020603050405020304" pitchFamily="18" charset="0"/>
              </a:rPr>
              <a:t>last address of the block</a:t>
            </a:r>
            <a:r>
              <a:rPr lang="en-US" sz="2000" dirty="0">
                <a:solidFill>
                  <a:srgbClr val="222222"/>
                </a:solidFill>
                <a:latin typeface="Times New Roman" panose="02020603050405020304" pitchFamily="18" charset="0"/>
                <a:cs typeface="Times New Roman" panose="02020603050405020304" pitchFamily="18" charset="0"/>
              </a:rPr>
              <a:t> is reserved as a</a:t>
            </a:r>
            <a:r>
              <a:rPr lang="en-US" sz="2000" b="1" dirty="0">
                <a:solidFill>
                  <a:srgbClr val="222222"/>
                </a:solidFill>
                <a:latin typeface="Times New Roman" panose="02020603050405020304" pitchFamily="18" charset="0"/>
                <a:cs typeface="Times New Roman" panose="02020603050405020304" pitchFamily="18" charset="0"/>
              </a:rPr>
              <a:t> direct broadcast address</a:t>
            </a:r>
            <a:r>
              <a:rPr lang="en-US" sz="2000" dirty="0">
                <a:solidFill>
                  <a:srgbClr val="222222"/>
                </a:solidFill>
                <a:latin typeface="Times New Roman" panose="02020603050405020304" pitchFamily="18" charset="0"/>
                <a:cs typeface="Times New Roman" panose="02020603050405020304" pitchFamily="18" charset="0"/>
              </a:rPr>
              <a:t>. The direct-broadcast address has </a:t>
            </a:r>
            <a:r>
              <a:rPr lang="en-US" sz="2000" b="1" dirty="0">
                <a:solidFill>
                  <a:srgbClr val="222222"/>
                </a:solidFill>
                <a:latin typeface="Times New Roman" panose="02020603050405020304" pitchFamily="18" charset="0"/>
                <a:cs typeface="Times New Roman" panose="02020603050405020304" pitchFamily="18" charset="0"/>
              </a:rPr>
              <a:t>all</a:t>
            </a:r>
            <a:r>
              <a:rPr lang="en-US" sz="2000" dirty="0">
                <a:solidFill>
                  <a:srgbClr val="222222"/>
                </a:solidFill>
                <a:latin typeface="Times New Roman" panose="02020603050405020304" pitchFamily="18" charset="0"/>
                <a:cs typeface="Times New Roman" panose="02020603050405020304" pitchFamily="18" charset="0"/>
              </a:rPr>
              <a:t> its </a:t>
            </a:r>
            <a:r>
              <a:rPr lang="en-US" sz="2000" b="1" dirty="0">
                <a:solidFill>
                  <a:srgbClr val="222222"/>
                </a:solidFill>
                <a:latin typeface="Times New Roman" panose="02020603050405020304" pitchFamily="18" charset="0"/>
                <a:cs typeface="Times New Roman" panose="02020603050405020304" pitchFamily="18" charset="0"/>
              </a:rPr>
              <a:t>suffix</a:t>
            </a:r>
            <a:r>
              <a:rPr lang="en-US" sz="2000" dirty="0">
                <a:solidFill>
                  <a:srgbClr val="222222"/>
                </a:solidFill>
                <a:latin typeface="Times New Roman" panose="02020603050405020304" pitchFamily="18" charset="0"/>
                <a:cs typeface="Times New Roman" panose="02020603050405020304" pitchFamily="18" charset="0"/>
              </a:rPr>
              <a:t> bits as ‘</a:t>
            </a:r>
            <a:r>
              <a:rPr lang="en-US" sz="2000" b="1" dirty="0">
                <a:solidFill>
                  <a:srgbClr val="222222"/>
                </a:solidFill>
                <a:latin typeface="Times New Roman" panose="02020603050405020304" pitchFamily="18" charset="0"/>
                <a:cs typeface="Times New Roman" panose="02020603050405020304" pitchFamily="18" charset="0"/>
              </a:rPr>
              <a:t>1</a:t>
            </a:r>
            <a:r>
              <a:rPr lang="en-US" sz="2000" dirty="0" smtClean="0">
                <a:solidFill>
                  <a:srgbClr val="222222"/>
                </a:solidFill>
                <a:latin typeface="Times New Roman" panose="02020603050405020304" pitchFamily="18" charset="0"/>
                <a:cs typeface="Times New Roman" panose="02020603050405020304" pitchFamily="18" charset="0"/>
              </a:rPr>
              <a:t>’.</a:t>
            </a:r>
          </a:p>
          <a:p>
            <a:r>
              <a:rPr lang="en-US" sz="2000" dirty="0" smtClean="0"/>
              <a:t>The </a:t>
            </a:r>
            <a:r>
              <a:rPr lang="en-US" sz="2000" dirty="0"/>
              <a:t>direct broadcast address will always be used as the </a:t>
            </a:r>
            <a:r>
              <a:rPr lang="en-US" sz="2000" b="1" dirty="0"/>
              <a:t>destination address</a:t>
            </a:r>
            <a:r>
              <a:rPr lang="en-US" sz="2000" dirty="0"/>
              <a:t> in IPv4 packet.</a:t>
            </a:r>
            <a:endParaRPr lang="en-US" sz="20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41935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52</a:t>
            </a:fld>
            <a:endParaRPr lang="en-US"/>
          </a:p>
        </p:txBody>
      </p:sp>
      <p:sp>
        <p:nvSpPr>
          <p:cNvPr id="10"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16;p47"/>
          <p:cNvSpPr txBox="1">
            <a:spLocks/>
          </p:cNvSpPr>
          <p:nvPr/>
        </p:nvSpPr>
        <p:spPr>
          <a:xfrm>
            <a:off x="793750" y="126777"/>
            <a:ext cx="8789789"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IN" sz="2800" b="1" dirty="0" smtClean="0">
                <a:solidFill>
                  <a:srgbClr val="002060"/>
                </a:solidFill>
                <a:latin typeface="Times New Roman"/>
                <a:ea typeface="Times New Roman"/>
                <a:cs typeface="Times New Roman"/>
                <a:sym typeface="Times New Roman"/>
              </a:rPr>
              <a:t>Internet Protocol: IPv4 - Address Space </a:t>
            </a:r>
            <a:r>
              <a:rPr lang="en-IN" sz="1600" b="1" dirty="0" smtClean="0">
                <a:solidFill>
                  <a:srgbClr val="002060"/>
                </a:solidFill>
                <a:latin typeface="Times New Roman"/>
                <a:ea typeface="Times New Roman"/>
                <a:cs typeface="Times New Roman"/>
                <a:sym typeface="Times New Roman"/>
              </a:rPr>
              <a:t>(</a:t>
            </a:r>
            <a:r>
              <a:rPr lang="en-IN" sz="1600" b="1" dirty="0" err="1" smtClean="0">
                <a:solidFill>
                  <a:srgbClr val="002060"/>
                </a:solidFill>
                <a:latin typeface="Times New Roman"/>
                <a:ea typeface="Times New Roman"/>
                <a:cs typeface="Times New Roman"/>
                <a:sym typeface="Times New Roman"/>
              </a:rPr>
              <a:t>Cntd</a:t>
            </a:r>
            <a:r>
              <a:rPr lang="en-IN" sz="1600" b="1" dirty="0" smtClean="0">
                <a:solidFill>
                  <a:srgbClr val="002060"/>
                </a:solidFill>
                <a:latin typeface="Times New Roman"/>
                <a:ea typeface="Times New Roman"/>
                <a:cs typeface="Times New Roman"/>
                <a:sym typeface="Times New Roman"/>
              </a:rPr>
              <a:t>.)</a:t>
            </a:r>
            <a:endParaRPr lang="en-IN" sz="1600" b="1" dirty="0">
              <a:solidFill>
                <a:srgbClr val="002060"/>
              </a:solidFill>
              <a:latin typeface="Times New Roman"/>
              <a:ea typeface="Times New Roman"/>
              <a:cs typeface="Times New Roman"/>
              <a:sym typeface="Times New Roman"/>
            </a:endParaRPr>
          </a:p>
        </p:txBody>
      </p:sp>
      <p:sp>
        <p:nvSpPr>
          <p:cNvPr id="16" name="Google Shape;421;p47"/>
          <p:cNvSpPr txBox="1">
            <a:spLocks/>
          </p:cNvSpPr>
          <p:nvPr/>
        </p:nvSpPr>
        <p:spPr>
          <a:xfrm>
            <a:off x="576487" y="851417"/>
            <a:ext cx="8290267" cy="3817136"/>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indent="-342900" algn="just">
              <a:lnSpc>
                <a:spcPct val="115000"/>
              </a:lnSpc>
              <a:spcBef>
                <a:spcPts val="50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The </a:t>
            </a:r>
            <a:r>
              <a:rPr lang="en-GB" sz="2000" b="1" dirty="0" smtClean="0">
                <a:solidFill>
                  <a:srgbClr val="C00000"/>
                </a:solidFill>
                <a:latin typeface="Times New Roman"/>
                <a:ea typeface="Times New Roman"/>
                <a:cs typeface="Times New Roman"/>
                <a:sym typeface="Times New Roman"/>
              </a:rPr>
              <a:t>number of networks</a:t>
            </a:r>
            <a:r>
              <a:rPr lang="en-GB" sz="2000" dirty="0" smtClean="0">
                <a:solidFill>
                  <a:schemeClr val="dk1"/>
                </a:solidFill>
                <a:latin typeface="Times New Roman"/>
                <a:ea typeface="Times New Roman"/>
                <a:cs typeface="Times New Roman"/>
                <a:sym typeface="Times New Roman"/>
              </a:rPr>
              <a:t> and the </a:t>
            </a:r>
            <a:r>
              <a:rPr lang="en-GB" sz="2000" b="1" dirty="0" smtClean="0">
                <a:solidFill>
                  <a:srgbClr val="C00000"/>
                </a:solidFill>
                <a:latin typeface="Times New Roman"/>
                <a:ea typeface="Times New Roman"/>
                <a:cs typeface="Times New Roman"/>
                <a:sym typeface="Times New Roman"/>
              </a:rPr>
              <a:t>number of hosts </a:t>
            </a:r>
            <a:r>
              <a:rPr lang="en-GB" sz="2000" dirty="0" smtClean="0">
                <a:solidFill>
                  <a:schemeClr val="dk1"/>
                </a:solidFill>
                <a:latin typeface="Times New Roman"/>
                <a:ea typeface="Times New Roman"/>
                <a:cs typeface="Times New Roman"/>
                <a:sym typeface="Times New Roman"/>
              </a:rPr>
              <a:t>per class can be derived by this formula:</a:t>
            </a:r>
          </a:p>
          <a:p>
            <a:pPr marL="800100" indent="-342900" algn="just">
              <a:lnSpc>
                <a:spcPct val="115000"/>
              </a:lnSpc>
              <a:spcBef>
                <a:spcPts val="500"/>
              </a:spcBef>
              <a:buFont typeface="Wingdings" panose="05000000000000000000" pitchFamily="2" charset="2"/>
              <a:buChar char="Ø"/>
            </a:pPr>
            <a:endParaRPr lang="en-GB" sz="2400" dirty="0" smtClean="0">
              <a:solidFill>
                <a:schemeClr val="dk1"/>
              </a:solidFill>
              <a:latin typeface="Times New Roman"/>
              <a:ea typeface="Times New Roman"/>
              <a:cs typeface="Times New Roman"/>
              <a:sym typeface="Times New Roman"/>
            </a:endParaRPr>
          </a:p>
          <a:p>
            <a:pPr marL="800100" indent="-342900" algn="just">
              <a:lnSpc>
                <a:spcPct val="115000"/>
              </a:lnSpc>
              <a:spcBef>
                <a:spcPts val="500"/>
              </a:spcBef>
              <a:buFont typeface="Wingdings" panose="05000000000000000000" pitchFamily="2" charset="2"/>
              <a:buChar char="Ø"/>
            </a:pPr>
            <a:endParaRPr lang="en-GB" sz="2400" dirty="0" smtClean="0">
              <a:solidFill>
                <a:schemeClr val="dk1"/>
              </a:solidFill>
              <a:latin typeface="Times New Roman"/>
              <a:ea typeface="Times New Roman"/>
              <a:cs typeface="Times New Roman"/>
              <a:sym typeface="Times New Roman"/>
            </a:endParaRPr>
          </a:p>
          <a:p>
            <a:pPr indent="-342900" algn="just">
              <a:lnSpc>
                <a:spcPct val="115000"/>
              </a:lnSpc>
              <a:spcBef>
                <a:spcPts val="50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When calculating hosts' IP addresses, </a:t>
            </a:r>
            <a:r>
              <a:rPr lang="en-GB" sz="2000" b="1" dirty="0" smtClean="0">
                <a:solidFill>
                  <a:srgbClr val="C00000"/>
                </a:solidFill>
                <a:latin typeface="Times New Roman"/>
                <a:ea typeface="Times New Roman"/>
                <a:cs typeface="Times New Roman"/>
                <a:sym typeface="Times New Roman"/>
              </a:rPr>
              <a:t>2 IP addresses are decreased </a:t>
            </a:r>
            <a:r>
              <a:rPr lang="en-GB" sz="2000" dirty="0" smtClean="0">
                <a:solidFill>
                  <a:schemeClr val="dk1"/>
                </a:solidFill>
                <a:latin typeface="Times New Roman"/>
                <a:ea typeface="Times New Roman"/>
                <a:cs typeface="Times New Roman"/>
                <a:sym typeface="Times New Roman"/>
              </a:rPr>
              <a:t>because they cannot be assigned to hosts.</a:t>
            </a:r>
          </a:p>
          <a:p>
            <a:pPr indent="-342900" algn="just">
              <a:lnSpc>
                <a:spcPct val="115000"/>
              </a:lnSpc>
              <a:spcBef>
                <a:spcPts val="500"/>
              </a:spcBef>
              <a:buClr>
                <a:schemeClr val="dk1"/>
              </a:buClr>
              <a:buSzPts val="1800"/>
              <a:buFont typeface="Wingdings" panose="05000000000000000000" pitchFamily="2" charset="2"/>
              <a:buChar char="Ø"/>
            </a:pPr>
            <a:r>
              <a:rPr lang="en-GB" sz="2400" b="1" dirty="0" smtClean="0">
                <a:solidFill>
                  <a:srgbClr val="C00000"/>
                </a:solidFill>
                <a:latin typeface="Times New Roman"/>
                <a:ea typeface="Times New Roman"/>
                <a:cs typeface="Times New Roman"/>
                <a:sym typeface="Times New Roman"/>
              </a:rPr>
              <a:t>The first IP of a network is </a:t>
            </a:r>
            <a:r>
              <a:rPr lang="en-GB" sz="2400" b="1" dirty="0" smtClean="0">
                <a:solidFill>
                  <a:srgbClr val="002060"/>
                </a:solidFill>
                <a:latin typeface="Times New Roman"/>
                <a:ea typeface="Times New Roman"/>
                <a:cs typeface="Times New Roman"/>
                <a:sym typeface="Times New Roman"/>
              </a:rPr>
              <a:t>network number</a:t>
            </a:r>
          </a:p>
          <a:p>
            <a:pPr indent="-342900" algn="just">
              <a:lnSpc>
                <a:spcPct val="115000"/>
              </a:lnSpc>
              <a:spcBef>
                <a:spcPts val="500"/>
              </a:spcBef>
              <a:buClr>
                <a:schemeClr val="dk1"/>
              </a:buClr>
              <a:buSzPts val="1800"/>
              <a:buFont typeface="Wingdings" panose="05000000000000000000" pitchFamily="2" charset="2"/>
              <a:buChar char="Ø"/>
            </a:pPr>
            <a:r>
              <a:rPr lang="en-GB" sz="2400" b="1" dirty="0" smtClean="0">
                <a:solidFill>
                  <a:srgbClr val="002060"/>
                </a:solidFill>
                <a:latin typeface="Times New Roman"/>
                <a:ea typeface="Times New Roman"/>
                <a:cs typeface="Times New Roman"/>
                <a:sym typeface="Times New Roman"/>
              </a:rPr>
              <a:t>The last IP is reserved for </a:t>
            </a:r>
            <a:r>
              <a:rPr lang="en-GB" sz="2400" b="1" dirty="0" smtClean="0">
                <a:solidFill>
                  <a:srgbClr val="C00000"/>
                </a:solidFill>
                <a:latin typeface="Times New Roman"/>
                <a:ea typeface="Times New Roman"/>
                <a:cs typeface="Times New Roman"/>
                <a:sym typeface="Times New Roman"/>
              </a:rPr>
              <a:t>Broadcast IP. </a:t>
            </a:r>
            <a:endParaRPr lang="en-GB" sz="2400" b="1" dirty="0">
              <a:solidFill>
                <a:srgbClr val="C00000"/>
              </a:solidFill>
              <a:latin typeface="Times New Roman"/>
              <a:ea typeface="Times New Roman"/>
              <a:cs typeface="Times New Roman"/>
              <a:sym typeface="Times New Roman"/>
            </a:endParaRPr>
          </a:p>
        </p:txBody>
      </p:sp>
      <p:pic>
        <p:nvPicPr>
          <p:cNvPr id="17" name="Google Shape;422;p47"/>
          <p:cNvPicPr preferRelativeResize="0"/>
          <p:nvPr/>
        </p:nvPicPr>
        <p:blipFill rotWithShape="1">
          <a:blip r:embed="rId4">
            <a:alphaModFix/>
          </a:blip>
          <a:srcRect/>
          <a:stretch/>
        </p:blipFill>
        <p:spPr>
          <a:xfrm>
            <a:off x="698794" y="1677702"/>
            <a:ext cx="4489850" cy="974175"/>
          </a:xfrm>
          <a:prstGeom prst="rect">
            <a:avLst/>
          </a:prstGeom>
          <a:noFill/>
          <a:ln>
            <a:noFill/>
          </a:ln>
        </p:spPr>
      </p:pic>
      <p:pic>
        <p:nvPicPr>
          <p:cNvPr id="18" name="Picture 17"/>
          <p:cNvPicPr>
            <a:picLocks noChangeAspect="1"/>
          </p:cNvPicPr>
          <p:nvPr/>
        </p:nvPicPr>
        <p:blipFill>
          <a:blip r:embed="rId5"/>
          <a:stretch>
            <a:fillRect/>
          </a:stretch>
        </p:blipFill>
        <p:spPr>
          <a:xfrm>
            <a:off x="5027182" y="1869514"/>
            <a:ext cx="3902349" cy="590550"/>
          </a:xfrm>
          <a:prstGeom prst="rect">
            <a:avLst/>
          </a:prstGeom>
        </p:spPr>
      </p:pic>
    </p:spTree>
    <p:extLst>
      <p:ext uri="{BB962C8B-B14F-4D97-AF65-F5344CB8AC3E}">
        <p14:creationId xmlns:p14="http://schemas.microsoft.com/office/powerpoint/2010/main" val="251417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2" name="Title 1"/>
          <p:cNvSpPr>
            <a:spLocks noGrp="1"/>
          </p:cNvSpPr>
          <p:nvPr>
            <p:ph type="title" idx="4294967295"/>
          </p:nvPr>
        </p:nvSpPr>
        <p:spPr>
          <a:xfrm>
            <a:off x="604157" y="42265"/>
            <a:ext cx="7543800" cy="671392"/>
          </a:xfrm>
        </p:spPr>
        <p:txBody>
          <a:bodyPr>
            <a:normAutofit/>
          </a:bodyPr>
          <a:lstStyle/>
          <a:p>
            <a:r>
              <a:rPr lang="en-US" sz="2800" dirty="0" smtClean="0"/>
              <a:t>   </a:t>
            </a:r>
            <a:endParaRPr lang="en-US" sz="2800" dirty="0"/>
          </a:p>
        </p:txBody>
      </p:sp>
      <p:sp>
        <p:nvSpPr>
          <p:cNvPr id="7" name="TextBox 6"/>
          <p:cNvSpPr txBox="1"/>
          <p:nvPr/>
        </p:nvSpPr>
        <p:spPr>
          <a:xfrm>
            <a:off x="665734" y="128881"/>
            <a:ext cx="7797058" cy="458587"/>
          </a:xfrm>
          <a:prstGeom prst="rect">
            <a:avLst/>
          </a:prstGeom>
          <a:noFill/>
        </p:spPr>
        <p:txBody>
          <a:bodyPr wrap="square" rtlCol="0">
            <a:spAutoFit/>
          </a:bodyPr>
          <a:lstStyle/>
          <a:p>
            <a:pPr algn="ctr">
              <a:lnSpc>
                <a:spcPct val="85000"/>
              </a:lnSpc>
              <a:buClr>
                <a:schemeClr val="dk1"/>
              </a:buClr>
              <a:buSzPts val="1100"/>
            </a:pPr>
            <a:r>
              <a:rPr lang="en-US" sz="2800" b="1" dirty="0">
                <a:solidFill>
                  <a:srgbClr val="002060"/>
                </a:solidFill>
                <a:latin typeface="Times New Roman"/>
                <a:ea typeface="Times New Roman"/>
                <a:cs typeface="Times New Roman"/>
                <a:sym typeface="Calibri"/>
              </a:rPr>
              <a:t>Classes and Blocks</a:t>
            </a:r>
          </a:p>
        </p:txBody>
      </p:sp>
      <p:pic>
        <p:nvPicPr>
          <p:cNvPr id="3" name="Picture 2"/>
          <p:cNvPicPr>
            <a:picLocks noChangeAspect="1"/>
          </p:cNvPicPr>
          <p:nvPr/>
        </p:nvPicPr>
        <p:blipFill rotWithShape="1">
          <a:blip r:embed="rId2"/>
          <a:srcRect l="2035" r="1549" b="5858"/>
          <a:stretch/>
        </p:blipFill>
        <p:spPr>
          <a:xfrm>
            <a:off x="935321" y="928418"/>
            <a:ext cx="7527471" cy="2751451"/>
          </a:xfrm>
          <a:prstGeom prst="rect">
            <a:avLst/>
          </a:prstGeom>
        </p:spPr>
      </p:pic>
      <p:sp>
        <p:nvSpPr>
          <p:cNvPr id="6"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Tree>
    <p:extLst>
      <p:ext uri="{BB962C8B-B14F-4D97-AF65-F5344CB8AC3E}">
        <p14:creationId xmlns:p14="http://schemas.microsoft.com/office/powerpoint/2010/main" val="18096700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54</a:t>
            </a:fld>
            <a:endParaRPr lang="en-US"/>
          </a:p>
        </p:txBody>
      </p:sp>
      <p:sp>
        <p:nvSpPr>
          <p:cNvPr id="10" name="object 5"/>
          <p:cNvSpPr>
            <a:spLocks noChangeArrowheads="1"/>
          </p:cNvSpPr>
          <p:nvPr/>
        </p:nvSpPr>
        <p:spPr bwMode="auto">
          <a:xfrm>
            <a:off x="41077" y="55121"/>
            <a:ext cx="687388" cy="69132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29;p48"/>
          <p:cNvSpPr txBox="1">
            <a:spLocks/>
          </p:cNvSpPr>
          <p:nvPr/>
        </p:nvSpPr>
        <p:spPr>
          <a:xfrm>
            <a:off x="745342" y="69993"/>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a:solidFill>
                  <a:srgbClr val="002060"/>
                </a:solidFill>
                <a:latin typeface="Times New Roman"/>
                <a:ea typeface="Times New Roman"/>
                <a:cs typeface="Times New Roman"/>
                <a:sym typeface="Times New Roman"/>
              </a:rPr>
              <a:t>Internet Protocol: IPv4 - Classful Addressing</a:t>
            </a:r>
          </a:p>
        </p:txBody>
      </p:sp>
      <p:pic>
        <p:nvPicPr>
          <p:cNvPr id="17" name="Google Shape;494;p53"/>
          <p:cNvPicPr preferRelativeResize="0"/>
          <p:nvPr/>
        </p:nvPicPr>
        <p:blipFill>
          <a:blip r:embed="rId4">
            <a:alphaModFix/>
          </a:blip>
          <a:stretch>
            <a:fillRect/>
          </a:stretch>
        </p:blipFill>
        <p:spPr>
          <a:xfrm>
            <a:off x="393042" y="803237"/>
            <a:ext cx="8364166" cy="4021856"/>
          </a:xfrm>
          <a:prstGeom prst="rect">
            <a:avLst/>
          </a:prstGeom>
          <a:noFill/>
          <a:ln>
            <a:noFill/>
          </a:ln>
        </p:spPr>
      </p:pic>
    </p:spTree>
    <p:extLst>
      <p:ext uri="{BB962C8B-B14F-4D97-AF65-F5344CB8AC3E}">
        <p14:creationId xmlns:p14="http://schemas.microsoft.com/office/powerpoint/2010/main" val="7634604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55</a:t>
            </a:fld>
            <a:endParaRPr lang="en-US"/>
          </a:p>
        </p:txBody>
      </p:sp>
      <p:sp>
        <p:nvSpPr>
          <p:cNvPr id="10" name="object 5"/>
          <p:cNvSpPr>
            <a:spLocks noChangeArrowheads="1"/>
          </p:cNvSpPr>
          <p:nvPr/>
        </p:nvSpPr>
        <p:spPr bwMode="auto">
          <a:xfrm>
            <a:off x="41077" y="30628"/>
            <a:ext cx="655666" cy="75552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29;p48"/>
          <p:cNvSpPr txBox="1">
            <a:spLocks/>
          </p:cNvSpPr>
          <p:nvPr/>
        </p:nvSpPr>
        <p:spPr>
          <a:xfrm>
            <a:off x="728465" y="174957"/>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Internet Protocol: IPv4 - Classful Addressing</a:t>
            </a:r>
            <a:endParaRPr lang="en-GB" sz="2800" b="1" dirty="0">
              <a:solidFill>
                <a:srgbClr val="002060"/>
              </a:solidFill>
              <a:latin typeface="Times New Roman"/>
              <a:ea typeface="Times New Roman"/>
              <a:cs typeface="Times New Roman"/>
              <a:sym typeface="Times New Roman"/>
            </a:endParaRPr>
          </a:p>
        </p:txBody>
      </p:sp>
      <p:sp>
        <p:nvSpPr>
          <p:cNvPr id="16" name="Google Shape;432;p48"/>
          <p:cNvSpPr txBox="1">
            <a:spLocks/>
          </p:cNvSpPr>
          <p:nvPr/>
        </p:nvSpPr>
        <p:spPr>
          <a:xfrm>
            <a:off x="712603" y="1024060"/>
            <a:ext cx="8169261" cy="376542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indent="-457200" algn="just">
              <a:lnSpc>
                <a:spcPct val="100000"/>
              </a:lnSpc>
              <a:spcBef>
                <a:spcPts val="0"/>
              </a:spcBef>
              <a:buClr>
                <a:schemeClr val="dk1"/>
              </a:buClr>
              <a:buSzPts val="1800"/>
              <a:buAutoNum type="arabicPeriod"/>
            </a:pPr>
            <a:r>
              <a:rPr lang="en-GB" sz="2000" b="1" dirty="0" smtClean="0">
                <a:solidFill>
                  <a:schemeClr val="dk1"/>
                </a:solidFill>
                <a:latin typeface="Times New Roman"/>
                <a:ea typeface="Times New Roman"/>
                <a:cs typeface="Times New Roman"/>
                <a:sym typeface="Times New Roman"/>
              </a:rPr>
              <a:t>“Class A” Address:</a:t>
            </a:r>
          </a:p>
          <a:p>
            <a:pPr marL="0" indent="0" algn="just">
              <a:lnSpc>
                <a:spcPct val="100000"/>
              </a:lnSpc>
              <a:spcBef>
                <a:spcPts val="0"/>
              </a:spcBef>
              <a:buClr>
                <a:schemeClr val="dk1"/>
              </a:buClr>
              <a:buSzPts val="1800"/>
              <a:buNone/>
            </a:pPr>
            <a:endParaRPr lang="en-GB" sz="2000" b="1" dirty="0" smtClean="0">
              <a:solidFill>
                <a:schemeClr val="dk1"/>
              </a:solidFill>
              <a:latin typeface="Times New Roman"/>
              <a:ea typeface="Times New Roman"/>
              <a:cs typeface="Times New Roman"/>
              <a:sym typeface="Times New Roman"/>
            </a:endParaRPr>
          </a:p>
          <a:p>
            <a:pPr marL="0" lvl="1" indent="0" algn="just">
              <a:lnSpc>
                <a:spcPct val="100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 The first bit of the first octet is always </a:t>
            </a:r>
            <a:r>
              <a:rPr lang="en-GB" sz="2000" b="1" dirty="0" smtClean="0">
                <a:solidFill>
                  <a:srgbClr val="C00000"/>
                </a:solidFill>
                <a:latin typeface="Times New Roman"/>
                <a:ea typeface="Times New Roman"/>
                <a:cs typeface="Times New Roman"/>
                <a:sym typeface="Times New Roman"/>
              </a:rPr>
              <a:t>set to 0 </a:t>
            </a:r>
            <a:r>
              <a:rPr lang="en-GB" sz="2000" dirty="0" smtClean="0">
                <a:solidFill>
                  <a:schemeClr val="dk1"/>
                </a:solidFill>
                <a:latin typeface="Times New Roman"/>
                <a:ea typeface="Times New Roman"/>
                <a:cs typeface="Times New Roman"/>
                <a:sym typeface="Times New Roman"/>
              </a:rPr>
              <a:t>(zero). Thus the first octet ranges from 1–127.</a:t>
            </a:r>
          </a:p>
          <a:p>
            <a:pPr marL="0" lvl="1" indent="0" algn="just">
              <a:lnSpc>
                <a:spcPct val="100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 Class A addresses only include IP starting from 1.x.x.x to 126.x.x.x only. The IP range </a:t>
            </a:r>
            <a:r>
              <a:rPr lang="en-GB" sz="2000" b="1" dirty="0" smtClean="0">
                <a:solidFill>
                  <a:srgbClr val="C00000"/>
                </a:solidFill>
                <a:latin typeface="Times New Roman"/>
                <a:ea typeface="Times New Roman"/>
                <a:cs typeface="Times New Roman"/>
                <a:sym typeface="Times New Roman"/>
              </a:rPr>
              <a:t>127.x.x.x is reserved for loopback IP addresses.</a:t>
            </a:r>
          </a:p>
          <a:p>
            <a:pPr marL="0" lvl="1" indent="0" algn="just">
              <a:lnSpc>
                <a:spcPct val="100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 The </a:t>
            </a:r>
            <a:r>
              <a:rPr lang="en-GB" sz="2000" b="1" dirty="0" smtClean="0">
                <a:solidFill>
                  <a:srgbClr val="C00000"/>
                </a:solidFill>
                <a:latin typeface="Times New Roman"/>
                <a:ea typeface="Times New Roman"/>
                <a:cs typeface="Times New Roman"/>
                <a:sym typeface="Times New Roman"/>
              </a:rPr>
              <a:t>default subnet mask</a:t>
            </a:r>
            <a:r>
              <a:rPr lang="en-GB" sz="2000" dirty="0" smtClean="0">
                <a:solidFill>
                  <a:schemeClr val="dk1"/>
                </a:solidFill>
                <a:latin typeface="Times New Roman"/>
                <a:ea typeface="Times New Roman"/>
                <a:cs typeface="Times New Roman"/>
                <a:sym typeface="Times New Roman"/>
              </a:rPr>
              <a:t> for Class A IP address is </a:t>
            </a:r>
            <a:r>
              <a:rPr lang="en-GB" sz="2000" b="1" dirty="0" smtClean="0">
                <a:solidFill>
                  <a:srgbClr val="C00000"/>
                </a:solidFill>
                <a:latin typeface="Times New Roman"/>
                <a:ea typeface="Times New Roman"/>
                <a:cs typeface="Times New Roman"/>
                <a:sym typeface="Times New Roman"/>
              </a:rPr>
              <a:t>255.0.0.0</a:t>
            </a:r>
            <a:r>
              <a:rPr lang="en-GB" sz="2000" dirty="0" smtClean="0">
                <a:solidFill>
                  <a:schemeClr val="dk1"/>
                </a:solidFill>
                <a:latin typeface="Times New Roman"/>
                <a:ea typeface="Times New Roman"/>
                <a:cs typeface="Times New Roman"/>
                <a:sym typeface="Times New Roman"/>
              </a:rPr>
              <a:t> which implies that Class A addressing can have </a:t>
            </a:r>
            <a:r>
              <a:rPr lang="en-GB" sz="2000" b="1" dirty="0" smtClean="0">
                <a:solidFill>
                  <a:srgbClr val="002060"/>
                </a:solidFill>
                <a:latin typeface="Times New Roman"/>
                <a:ea typeface="Times New Roman"/>
                <a:cs typeface="Times New Roman"/>
                <a:sym typeface="Times New Roman"/>
              </a:rPr>
              <a:t>126 (2</a:t>
            </a:r>
            <a:r>
              <a:rPr lang="en-GB" sz="2000" b="1" baseline="30000" dirty="0" smtClean="0">
                <a:solidFill>
                  <a:srgbClr val="002060"/>
                </a:solidFill>
                <a:latin typeface="Times New Roman"/>
                <a:ea typeface="Times New Roman"/>
                <a:cs typeface="Times New Roman"/>
                <a:sym typeface="Times New Roman"/>
              </a:rPr>
              <a:t>7</a:t>
            </a:r>
            <a:r>
              <a:rPr lang="en-GB" sz="2000" b="1" dirty="0" smtClean="0">
                <a:solidFill>
                  <a:srgbClr val="002060"/>
                </a:solidFill>
                <a:latin typeface="Times New Roman"/>
                <a:ea typeface="Times New Roman"/>
                <a:cs typeface="Times New Roman"/>
                <a:sym typeface="Times New Roman"/>
              </a:rPr>
              <a:t>) networks </a:t>
            </a:r>
            <a:r>
              <a:rPr lang="en-GB" sz="2000" dirty="0" smtClean="0">
                <a:solidFill>
                  <a:schemeClr val="dk1"/>
                </a:solidFill>
                <a:latin typeface="Times New Roman"/>
                <a:ea typeface="Times New Roman"/>
                <a:cs typeface="Times New Roman"/>
                <a:sym typeface="Times New Roman"/>
              </a:rPr>
              <a:t>and </a:t>
            </a:r>
            <a:r>
              <a:rPr lang="en-GB" sz="2000" b="1" dirty="0" smtClean="0">
                <a:solidFill>
                  <a:srgbClr val="002060"/>
                </a:solidFill>
                <a:latin typeface="Times New Roman"/>
                <a:ea typeface="Times New Roman"/>
                <a:cs typeface="Times New Roman"/>
                <a:sym typeface="Times New Roman"/>
              </a:rPr>
              <a:t>16777214 (2</a:t>
            </a:r>
            <a:r>
              <a:rPr lang="en-GB" sz="2000" b="1" baseline="30000" dirty="0" smtClean="0">
                <a:solidFill>
                  <a:srgbClr val="002060"/>
                </a:solidFill>
                <a:latin typeface="Times New Roman"/>
                <a:ea typeface="Times New Roman"/>
                <a:cs typeface="Times New Roman"/>
                <a:sym typeface="Times New Roman"/>
              </a:rPr>
              <a:t>24</a:t>
            </a:r>
            <a:r>
              <a:rPr lang="en-GB" sz="2000" b="1" dirty="0" smtClean="0">
                <a:solidFill>
                  <a:srgbClr val="002060"/>
                </a:solidFill>
                <a:latin typeface="Times New Roman"/>
                <a:ea typeface="Times New Roman"/>
                <a:cs typeface="Times New Roman"/>
                <a:sym typeface="Times New Roman"/>
              </a:rPr>
              <a:t>-2) hosts .</a:t>
            </a:r>
          </a:p>
          <a:p>
            <a:pPr marL="0" lvl="1" indent="0" algn="just">
              <a:lnSpc>
                <a:spcPct val="100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Class A IP address format is thus:</a:t>
            </a:r>
          </a:p>
          <a:p>
            <a:pPr marL="0" indent="0" algn="just">
              <a:lnSpc>
                <a:spcPct val="100000"/>
              </a:lnSpc>
              <a:spcBef>
                <a:spcPts val="0"/>
              </a:spcBef>
              <a:buFont typeface="Wingdings" panose="05000000000000000000" pitchFamily="2" charset="2"/>
              <a:buChar char="Ø"/>
            </a:pPr>
            <a:r>
              <a:rPr lang="en-GB" sz="2600" b="1" dirty="0" smtClean="0">
                <a:solidFill>
                  <a:srgbClr val="FF0000"/>
                </a:solidFill>
                <a:latin typeface="Times New Roman"/>
                <a:ea typeface="Times New Roman"/>
                <a:cs typeface="Times New Roman"/>
                <a:sym typeface="Times New Roman"/>
              </a:rPr>
              <a:t>0</a:t>
            </a:r>
            <a:r>
              <a:rPr lang="en-GB" sz="2600" b="1" dirty="0" smtClean="0">
                <a:solidFill>
                  <a:schemeClr val="dk1"/>
                </a:solidFill>
                <a:latin typeface="Times New Roman"/>
                <a:ea typeface="Times New Roman"/>
                <a:cs typeface="Times New Roman"/>
                <a:sym typeface="Times New Roman"/>
              </a:rPr>
              <a:t>NNNNNNN</a:t>
            </a:r>
            <a:r>
              <a:rPr lang="en-GB" sz="2600" dirty="0" smtClean="0">
                <a:solidFill>
                  <a:schemeClr val="dk1"/>
                </a:solidFill>
                <a:latin typeface="Times New Roman"/>
                <a:ea typeface="Times New Roman"/>
                <a:cs typeface="Times New Roman"/>
                <a:sym typeface="Times New Roman"/>
              </a:rPr>
              <a:t>.</a:t>
            </a:r>
            <a:r>
              <a:rPr lang="en-GB" sz="2600" dirty="0" smtClean="0">
                <a:solidFill>
                  <a:srgbClr val="002060"/>
                </a:solidFill>
                <a:latin typeface="Times New Roman"/>
                <a:ea typeface="Times New Roman"/>
                <a:cs typeface="Times New Roman"/>
                <a:sym typeface="Times New Roman"/>
              </a:rPr>
              <a:t>HHHHHHHH.HHHHHHHH.HHHHHHHH</a:t>
            </a:r>
            <a:endParaRPr lang="en-GB" sz="2600" dirty="0">
              <a:solidFill>
                <a:srgbClr val="00206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5967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56</a:t>
            </a:fld>
            <a:endParaRPr lang="en-US"/>
          </a:p>
        </p:txBody>
      </p:sp>
      <p:sp>
        <p:nvSpPr>
          <p:cNvPr id="10" name="object 5"/>
          <p:cNvSpPr>
            <a:spLocks noChangeArrowheads="1"/>
          </p:cNvSpPr>
          <p:nvPr/>
        </p:nvSpPr>
        <p:spPr bwMode="auto">
          <a:xfrm>
            <a:off x="41076" y="55120"/>
            <a:ext cx="612379" cy="65853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41;p49"/>
          <p:cNvSpPr txBox="1">
            <a:spLocks/>
          </p:cNvSpPr>
          <p:nvPr/>
        </p:nvSpPr>
        <p:spPr>
          <a:xfrm>
            <a:off x="990600" y="115039"/>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Internet Protocol: IPv4 - Classful Addressing </a:t>
            </a:r>
            <a:r>
              <a:rPr lang="en-GB" sz="1400" b="1" dirty="0" smtClean="0">
                <a:solidFill>
                  <a:srgbClr val="002060"/>
                </a:solidFill>
                <a:latin typeface="Times New Roman"/>
                <a:ea typeface="Times New Roman"/>
                <a:cs typeface="Times New Roman"/>
                <a:sym typeface="Times New Roman"/>
              </a:rPr>
              <a:t>(</a:t>
            </a:r>
            <a:r>
              <a:rPr lang="en-GB" sz="1400" b="1" dirty="0" err="1" smtClean="0">
                <a:solidFill>
                  <a:srgbClr val="002060"/>
                </a:solidFill>
                <a:latin typeface="Times New Roman"/>
                <a:ea typeface="Times New Roman"/>
                <a:cs typeface="Times New Roman"/>
                <a:sym typeface="Times New Roman"/>
              </a:rPr>
              <a:t>Cntd</a:t>
            </a:r>
            <a:r>
              <a:rPr lang="en-GB" sz="1400" b="1" dirty="0" smtClean="0">
                <a:solidFill>
                  <a:srgbClr val="002060"/>
                </a:solidFill>
                <a:latin typeface="Times New Roman"/>
                <a:ea typeface="Times New Roman"/>
                <a:cs typeface="Times New Roman"/>
                <a:sym typeface="Times New Roman"/>
              </a:rPr>
              <a:t>.)</a:t>
            </a:r>
            <a:endParaRPr lang="en-GB" sz="1400" b="1" dirty="0">
              <a:solidFill>
                <a:srgbClr val="002060"/>
              </a:solidFill>
              <a:latin typeface="Times New Roman"/>
              <a:ea typeface="Times New Roman"/>
              <a:cs typeface="Times New Roman"/>
              <a:sym typeface="Times New Roman"/>
            </a:endParaRPr>
          </a:p>
        </p:txBody>
      </p:sp>
      <p:sp>
        <p:nvSpPr>
          <p:cNvPr id="16" name="Google Shape;444;p49"/>
          <p:cNvSpPr txBox="1">
            <a:spLocks/>
          </p:cNvSpPr>
          <p:nvPr/>
        </p:nvSpPr>
        <p:spPr>
          <a:xfrm>
            <a:off x="653456" y="713656"/>
            <a:ext cx="8106080" cy="321468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114300" indent="0" algn="just">
              <a:lnSpc>
                <a:spcPct val="115000"/>
              </a:lnSpc>
              <a:spcBef>
                <a:spcPts val="500"/>
              </a:spcBef>
              <a:buClr>
                <a:schemeClr val="dk1"/>
              </a:buClr>
              <a:buSzPts val="1800"/>
              <a:buNone/>
            </a:pPr>
            <a:r>
              <a:rPr lang="en-GB" sz="2400" b="1" dirty="0" smtClean="0">
                <a:solidFill>
                  <a:schemeClr val="dk1"/>
                </a:solidFill>
                <a:latin typeface="Times New Roman"/>
                <a:ea typeface="Times New Roman"/>
                <a:cs typeface="Times New Roman"/>
                <a:sym typeface="Times New Roman"/>
              </a:rPr>
              <a:t>2.  “Class B” Address:</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An IP address which belongs to class B has the </a:t>
            </a:r>
            <a:r>
              <a:rPr lang="en-GB" sz="2400" dirty="0" smtClean="0">
                <a:solidFill>
                  <a:srgbClr val="C00000"/>
                </a:solidFill>
                <a:latin typeface="Times New Roman"/>
                <a:ea typeface="Times New Roman"/>
                <a:cs typeface="Times New Roman"/>
                <a:sym typeface="Times New Roman"/>
              </a:rPr>
              <a:t>first two bits </a:t>
            </a:r>
            <a:r>
              <a:rPr lang="en-GB" sz="2400" dirty="0" smtClean="0">
                <a:solidFill>
                  <a:schemeClr val="dk1"/>
                </a:solidFill>
                <a:latin typeface="Times New Roman"/>
                <a:ea typeface="Times New Roman"/>
                <a:cs typeface="Times New Roman"/>
                <a:sym typeface="Times New Roman"/>
              </a:rPr>
              <a:t>in the </a:t>
            </a:r>
            <a:r>
              <a:rPr lang="en-GB" sz="2400" b="1" dirty="0" smtClean="0">
                <a:solidFill>
                  <a:srgbClr val="002060"/>
                </a:solidFill>
                <a:latin typeface="Times New Roman"/>
                <a:ea typeface="Times New Roman"/>
                <a:cs typeface="Times New Roman"/>
                <a:sym typeface="Times New Roman"/>
              </a:rPr>
              <a:t>first octet set to 10.</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IP Addresses range from </a:t>
            </a:r>
            <a:r>
              <a:rPr lang="en-GB" sz="2400" b="1" dirty="0" smtClean="0">
                <a:solidFill>
                  <a:srgbClr val="C00000"/>
                </a:solidFill>
                <a:latin typeface="Times New Roman"/>
                <a:ea typeface="Times New Roman"/>
                <a:cs typeface="Times New Roman"/>
                <a:sym typeface="Times New Roman"/>
              </a:rPr>
              <a:t>128.0.x.x to 191.255.x.x.</a:t>
            </a:r>
            <a:r>
              <a:rPr lang="en-GB" sz="2400" dirty="0" smtClean="0">
                <a:solidFill>
                  <a:schemeClr val="dk1"/>
                </a:solidFill>
                <a:latin typeface="Times New Roman"/>
                <a:ea typeface="Times New Roman"/>
                <a:cs typeface="Times New Roman"/>
                <a:sym typeface="Times New Roman"/>
              </a:rPr>
              <a:t> The </a:t>
            </a:r>
            <a:r>
              <a:rPr lang="en-GB" sz="2400" b="1" dirty="0" smtClean="0">
                <a:solidFill>
                  <a:srgbClr val="002060"/>
                </a:solidFill>
                <a:latin typeface="Times New Roman"/>
                <a:ea typeface="Times New Roman"/>
                <a:cs typeface="Times New Roman"/>
                <a:sym typeface="Times New Roman"/>
              </a:rPr>
              <a:t>default subnet mask </a:t>
            </a:r>
            <a:r>
              <a:rPr lang="en-GB" sz="2400" dirty="0" smtClean="0">
                <a:solidFill>
                  <a:schemeClr val="dk1"/>
                </a:solidFill>
                <a:latin typeface="Times New Roman"/>
                <a:ea typeface="Times New Roman"/>
                <a:cs typeface="Times New Roman"/>
                <a:sym typeface="Times New Roman"/>
              </a:rPr>
              <a:t>for Class B is </a:t>
            </a:r>
            <a:r>
              <a:rPr lang="en-GB" sz="2400" b="1" dirty="0" smtClean="0">
                <a:solidFill>
                  <a:srgbClr val="002060"/>
                </a:solidFill>
                <a:latin typeface="Times New Roman"/>
                <a:ea typeface="Times New Roman"/>
                <a:cs typeface="Times New Roman"/>
                <a:sym typeface="Times New Roman"/>
              </a:rPr>
              <a:t>255.255.x.x.</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Class B has </a:t>
            </a:r>
            <a:r>
              <a:rPr lang="en-GB" sz="2400" b="1" dirty="0" smtClean="0">
                <a:solidFill>
                  <a:srgbClr val="002060"/>
                </a:solidFill>
                <a:latin typeface="Times New Roman"/>
                <a:ea typeface="Times New Roman"/>
                <a:cs typeface="Times New Roman"/>
                <a:sym typeface="Times New Roman"/>
              </a:rPr>
              <a:t>16384 (2</a:t>
            </a:r>
            <a:r>
              <a:rPr lang="en-GB" sz="2400" b="1" baseline="30000" dirty="0" smtClean="0">
                <a:solidFill>
                  <a:srgbClr val="002060"/>
                </a:solidFill>
                <a:latin typeface="Times New Roman"/>
                <a:ea typeface="Times New Roman"/>
                <a:cs typeface="Times New Roman"/>
                <a:sym typeface="Times New Roman"/>
              </a:rPr>
              <a:t>14</a:t>
            </a:r>
            <a:r>
              <a:rPr lang="en-GB" sz="2400" b="1" dirty="0" smtClean="0">
                <a:solidFill>
                  <a:srgbClr val="002060"/>
                </a:solidFill>
                <a:latin typeface="Times New Roman"/>
                <a:ea typeface="Times New Roman"/>
                <a:cs typeface="Times New Roman"/>
                <a:sym typeface="Times New Roman"/>
              </a:rPr>
              <a:t>) Network addresses </a:t>
            </a:r>
            <a:r>
              <a:rPr lang="en-GB" sz="2400" dirty="0" smtClean="0">
                <a:solidFill>
                  <a:schemeClr val="dk1"/>
                </a:solidFill>
                <a:latin typeface="Times New Roman"/>
                <a:ea typeface="Times New Roman"/>
                <a:cs typeface="Times New Roman"/>
                <a:sym typeface="Times New Roman"/>
              </a:rPr>
              <a:t>and </a:t>
            </a:r>
            <a:r>
              <a:rPr lang="en-GB" sz="2400" b="1" dirty="0" smtClean="0">
                <a:solidFill>
                  <a:srgbClr val="C00000"/>
                </a:solidFill>
                <a:latin typeface="Times New Roman"/>
                <a:ea typeface="Times New Roman"/>
                <a:cs typeface="Times New Roman"/>
                <a:sym typeface="Times New Roman"/>
              </a:rPr>
              <a:t>65534 (2</a:t>
            </a:r>
            <a:r>
              <a:rPr lang="en-GB" sz="2400" b="1" baseline="30000" dirty="0" smtClean="0">
                <a:solidFill>
                  <a:srgbClr val="C00000"/>
                </a:solidFill>
                <a:latin typeface="Times New Roman"/>
                <a:ea typeface="Times New Roman"/>
                <a:cs typeface="Times New Roman"/>
                <a:sym typeface="Times New Roman"/>
              </a:rPr>
              <a:t>16</a:t>
            </a:r>
            <a:r>
              <a:rPr lang="en-GB" sz="2400" b="1" dirty="0" smtClean="0">
                <a:solidFill>
                  <a:srgbClr val="C00000"/>
                </a:solidFill>
                <a:latin typeface="Times New Roman"/>
                <a:ea typeface="Times New Roman"/>
                <a:cs typeface="Times New Roman"/>
                <a:sym typeface="Times New Roman"/>
              </a:rPr>
              <a:t>-2) Host addresses.</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Class B IP address format is thus:</a:t>
            </a:r>
          </a:p>
          <a:p>
            <a:pPr marL="914400" indent="0" algn="just">
              <a:lnSpc>
                <a:spcPct val="115000"/>
              </a:lnSpc>
              <a:spcBef>
                <a:spcPts val="500"/>
              </a:spcBef>
              <a:buFont typeface="Calibri"/>
              <a:buNone/>
            </a:pPr>
            <a:r>
              <a:rPr lang="en-GB" sz="2400" b="1" dirty="0" smtClean="0">
                <a:solidFill>
                  <a:srgbClr val="FF0000"/>
                </a:solidFill>
                <a:latin typeface="Times New Roman"/>
                <a:ea typeface="Times New Roman"/>
                <a:cs typeface="Times New Roman"/>
                <a:sym typeface="Times New Roman"/>
              </a:rPr>
              <a:t>10</a:t>
            </a:r>
            <a:r>
              <a:rPr lang="en-GB" sz="2400" b="1" dirty="0" smtClean="0">
                <a:solidFill>
                  <a:schemeClr val="dk1"/>
                </a:solidFill>
                <a:latin typeface="Times New Roman"/>
                <a:ea typeface="Times New Roman"/>
                <a:cs typeface="Times New Roman"/>
                <a:sym typeface="Times New Roman"/>
              </a:rPr>
              <a:t>NNNNNN.NNNNNNNN</a:t>
            </a:r>
            <a:r>
              <a:rPr lang="en-GB" sz="2400" dirty="0" smtClean="0">
                <a:solidFill>
                  <a:schemeClr val="dk1"/>
                </a:solidFill>
                <a:latin typeface="Times New Roman"/>
                <a:ea typeface="Times New Roman"/>
                <a:cs typeface="Times New Roman"/>
                <a:sym typeface="Times New Roman"/>
              </a:rPr>
              <a:t>.</a:t>
            </a:r>
            <a:r>
              <a:rPr lang="en-GB" sz="2400" dirty="0" smtClean="0">
                <a:solidFill>
                  <a:srgbClr val="002060"/>
                </a:solidFill>
                <a:latin typeface="Times New Roman"/>
                <a:ea typeface="Times New Roman"/>
                <a:cs typeface="Times New Roman"/>
                <a:sym typeface="Times New Roman"/>
              </a:rPr>
              <a:t>HHHHHHHH.HHHHHHHH</a:t>
            </a:r>
            <a:endParaRPr lang="en-GB" sz="2400" dirty="0">
              <a:solidFill>
                <a:srgbClr val="00206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3889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57</a:t>
            </a:fld>
            <a:endParaRPr lang="en-US"/>
          </a:p>
        </p:txBody>
      </p:sp>
      <p:sp>
        <p:nvSpPr>
          <p:cNvPr id="10" name="object 5"/>
          <p:cNvSpPr>
            <a:spLocks noChangeArrowheads="1"/>
          </p:cNvSpPr>
          <p:nvPr/>
        </p:nvSpPr>
        <p:spPr bwMode="auto">
          <a:xfrm>
            <a:off x="41077" y="55120"/>
            <a:ext cx="667342" cy="66526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53;p50"/>
          <p:cNvSpPr txBox="1">
            <a:spLocks/>
          </p:cNvSpPr>
          <p:nvPr/>
        </p:nvSpPr>
        <p:spPr>
          <a:xfrm>
            <a:off x="839048" y="152803"/>
            <a:ext cx="8427843"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Internet Protocol: IPv4 - Classful Addressing </a:t>
            </a:r>
            <a:r>
              <a:rPr lang="en-GB" sz="1400" b="1" dirty="0" smtClean="0">
                <a:solidFill>
                  <a:srgbClr val="002060"/>
                </a:solidFill>
                <a:latin typeface="Times New Roman"/>
                <a:ea typeface="Times New Roman"/>
                <a:cs typeface="Times New Roman"/>
                <a:sym typeface="Times New Roman"/>
              </a:rPr>
              <a:t>(</a:t>
            </a:r>
            <a:r>
              <a:rPr lang="en-GB" sz="1400" b="1" dirty="0" err="1" smtClean="0">
                <a:solidFill>
                  <a:srgbClr val="002060"/>
                </a:solidFill>
                <a:latin typeface="Times New Roman"/>
                <a:ea typeface="Times New Roman"/>
                <a:cs typeface="Times New Roman"/>
                <a:sym typeface="Times New Roman"/>
              </a:rPr>
              <a:t>Cntd</a:t>
            </a:r>
            <a:r>
              <a:rPr lang="en-GB" sz="1400" b="1" dirty="0" smtClean="0">
                <a:solidFill>
                  <a:srgbClr val="002060"/>
                </a:solidFill>
                <a:latin typeface="Times New Roman"/>
                <a:ea typeface="Times New Roman"/>
                <a:cs typeface="Times New Roman"/>
                <a:sym typeface="Times New Roman"/>
              </a:rPr>
              <a:t>.)</a:t>
            </a:r>
            <a:endParaRPr lang="en-GB" sz="1400" b="1" dirty="0">
              <a:solidFill>
                <a:srgbClr val="002060"/>
              </a:solidFill>
              <a:latin typeface="Times New Roman"/>
              <a:ea typeface="Times New Roman"/>
              <a:cs typeface="Times New Roman"/>
              <a:sym typeface="Times New Roman"/>
            </a:endParaRPr>
          </a:p>
        </p:txBody>
      </p:sp>
      <p:sp>
        <p:nvSpPr>
          <p:cNvPr id="16" name="Google Shape;456;p50"/>
          <p:cNvSpPr txBox="1">
            <a:spLocks/>
          </p:cNvSpPr>
          <p:nvPr/>
        </p:nvSpPr>
        <p:spPr>
          <a:xfrm>
            <a:off x="536003" y="644857"/>
            <a:ext cx="8350250" cy="321468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114300" indent="0" algn="just">
              <a:lnSpc>
                <a:spcPct val="115000"/>
              </a:lnSpc>
              <a:spcBef>
                <a:spcPts val="500"/>
              </a:spcBef>
              <a:buClr>
                <a:schemeClr val="dk1"/>
              </a:buClr>
              <a:buSzPts val="1800"/>
              <a:buNone/>
            </a:pPr>
            <a:r>
              <a:rPr lang="en-GB" sz="2400" b="1" dirty="0" smtClean="0">
                <a:solidFill>
                  <a:schemeClr val="dk1"/>
                </a:solidFill>
                <a:latin typeface="Times New Roman"/>
                <a:ea typeface="Times New Roman"/>
                <a:cs typeface="Times New Roman"/>
                <a:sym typeface="Times New Roman"/>
              </a:rPr>
              <a:t>3.  “Class C” Address:</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The first octet of Class C IP address has its </a:t>
            </a:r>
            <a:r>
              <a:rPr lang="en-GB" sz="2400" b="1" dirty="0" smtClean="0">
                <a:solidFill>
                  <a:srgbClr val="002060"/>
                </a:solidFill>
                <a:latin typeface="Times New Roman"/>
                <a:ea typeface="Times New Roman"/>
                <a:cs typeface="Times New Roman"/>
                <a:sym typeface="Times New Roman"/>
              </a:rPr>
              <a:t>first 3 bits set to</a:t>
            </a:r>
            <a:r>
              <a:rPr lang="en-GB" sz="2400" dirty="0" smtClean="0">
                <a:solidFill>
                  <a:schemeClr val="dk1"/>
                </a:solidFill>
                <a:latin typeface="Times New Roman"/>
                <a:ea typeface="Times New Roman"/>
                <a:cs typeface="Times New Roman"/>
                <a:sym typeface="Times New Roman"/>
              </a:rPr>
              <a:t> </a:t>
            </a:r>
            <a:r>
              <a:rPr lang="en-GB" sz="2400" b="1" dirty="0" smtClean="0">
                <a:solidFill>
                  <a:srgbClr val="C00000"/>
                </a:solidFill>
                <a:latin typeface="Times New Roman"/>
                <a:ea typeface="Times New Roman"/>
                <a:cs typeface="Times New Roman"/>
                <a:sym typeface="Times New Roman"/>
              </a:rPr>
              <a:t>110.</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Class C IP addresses range from </a:t>
            </a:r>
            <a:r>
              <a:rPr lang="en-GB" sz="2400" b="1" dirty="0" smtClean="0">
                <a:solidFill>
                  <a:schemeClr val="dk1"/>
                </a:solidFill>
                <a:latin typeface="Times New Roman"/>
                <a:ea typeface="Times New Roman"/>
                <a:cs typeface="Times New Roman"/>
                <a:sym typeface="Times New Roman"/>
              </a:rPr>
              <a:t>192.0.0.x to 223.255.255.x. </a:t>
            </a:r>
            <a:r>
              <a:rPr lang="en-GB" sz="2400" dirty="0" smtClean="0">
                <a:solidFill>
                  <a:schemeClr val="dk1"/>
                </a:solidFill>
                <a:latin typeface="Times New Roman"/>
                <a:ea typeface="Times New Roman"/>
                <a:cs typeface="Times New Roman"/>
                <a:sym typeface="Times New Roman"/>
              </a:rPr>
              <a:t>The default subnet mask for Class C is </a:t>
            </a:r>
            <a:r>
              <a:rPr lang="en-GB" sz="2400" b="1" dirty="0" smtClean="0">
                <a:solidFill>
                  <a:srgbClr val="C00000"/>
                </a:solidFill>
                <a:latin typeface="Times New Roman"/>
                <a:ea typeface="Times New Roman"/>
                <a:cs typeface="Times New Roman"/>
                <a:sym typeface="Times New Roman"/>
              </a:rPr>
              <a:t>255.255.255.x.</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Class C gives </a:t>
            </a:r>
            <a:r>
              <a:rPr lang="en-GB" sz="2400" b="1" dirty="0" smtClean="0">
                <a:solidFill>
                  <a:schemeClr val="dk1"/>
                </a:solidFill>
                <a:latin typeface="Times New Roman"/>
                <a:ea typeface="Times New Roman"/>
                <a:cs typeface="Times New Roman"/>
                <a:sym typeface="Times New Roman"/>
              </a:rPr>
              <a:t>2097152 (2</a:t>
            </a:r>
            <a:r>
              <a:rPr lang="en-GB" sz="2400" b="1" baseline="30000" dirty="0" smtClean="0">
                <a:solidFill>
                  <a:schemeClr val="dk1"/>
                </a:solidFill>
                <a:latin typeface="Times New Roman"/>
                <a:ea typeface="Times New Roman"/>
                <a:cs typeface="Times New Roman"/>
                <a:sym typeface="Times New Roman"/>
              </a:rPr>
              <a:t>21</a:t>
            </a:r>
            <a:r>
              <a:rPr lang="en-GB" sz="2400" b="1" dirty="0" smtClean="0">
                <a:solidFill>
                  <a:schemeClr val="dk1"/>
                </a:solidFill>
                <a:latin typeface="Times New Roman"/>
                <a:ea typeface="Times New Roman"/>
                <a:cs typeface="Times New Roman"/>
                <a:sym typeface="Times New Roman"/>
              </a:rPr>
              <a:t>) Network addresses </a:t>
            </a:r>
            <a:r>
              <a:rPr lang="en-GB" sz="2400" dirty="0" smtClean="0">
                <a:solidFill>
                  <a:schemeClr val="dk1"/>
                </a:solidFill>
                <a:latin typeface="Times New Roman"/>
                <a:ea typeface="Times New Roman"/>
                <a:cs typeface="Times New Roman"/>
                <a:sym typeface="Times New Roman"/>
              </a:rPr>
              <a:t>and </a:t>
            </a:r>
            <a:r>
              <a:rPr lang="en-GB" sz="2400" b="1" dirty="0" smtClean="0">
                <a:solidFill>
                  <a:srgbClr val="C00000"/>
                </a:solidFill>
                <a:latin typeface="Times New Roman"/>
                <a:ea typeface="Times New Roman"/>
                <a:cs typeface="Times New Roman"/>
                <a:sym typeface="Times New Roman"/>
              </a:rPr>
              <a:t>254 (2</a:t>
            </a:r>
            <a:r>
              <a:rPr lang="en-GB" sz="2400" b="1" baseline="30000" dirty="0" smtClean="0">
                <a:solidFill>
                  <a:srgbClr val="C00000"/>
                </a:solidFill>
                <a:latin typeface="Times New Roman"/>
                <a:ea typeface="Times New Roman"/>
                <a:cs typeface="Times New Roman"/>
                <a:sym typeface="Times New Roman"/>
              </a:rPr>
              <a:t>8</a:t>
            </a:r>
            <a:r>
              <a:rPr lang="en-GB" sz="2400" b="1" dirty="0" smtClean="0">
                <a:solidFill>
                  <a:srgbClr val="C00000"/>
                </a:solidFill>
                <a:latin typeface="Times New Roman"/>
                <a:ea typeface="Times New Roman"/>
                <a:cs typeface="Times New Roman"/>
                <a:sym typeface="Times New Roman"/>
              </a:rPr>
              <a:t>-2) Host addresses.</a:t>
            </a:r>
          </a:p>
          <a:p>
            <a:pPr lvl="1" indent="-342900" algn="just">
              <a:lnSpc>
                <a:spcPct val="115000"/>
              </a:lnSpc>
              <a:spcBef>
                <a:spcPts val="0"/>
              </a:spcBef>
              <a:buClr>
                <a:schemeClr val="dk1"/>
              </a:buClr>
              <a:buSzPts val="1800"/>
              <a:buFont typeface="Wingdings" panose="05000000000000000000" pitchFamily="2" charset="2"/>
              <a:buChar char="Ø"/>
            </a:pPr>
            <a:r>
              <a:rPr lang="en-GB" sz="2400" dirty="0" smtClean="0">
                <a:solidFill>
                  <a:schemeClr val="dk1"/>
                </a:solidFill>
                <a:latin typeface="Times New Roman"/>
                <a:ea typeface="Times New Roman"/>
                <a:cs typeface="Times New Roman"/>
                <a:sym typeface="Times New Roman"/>
              </a:rPr>
              <a:t>Class C IP address format is thus:</a:t>
            </a:r>
          </a:p>
          <a:p>
            <a:pPr marL="914400" indent="0" algn="just">
              <a:lnSpc>
                <a:spcPct val="115000"/>
              </a:lnSpc>
              <a:spcBef>
                <a:spcPts val="500"/>
              </a:spcBef>
              <a:buNone/>
            </a:pPr>
            <a:r>
              <a:rPr lang="en-GB" sz="2400" b="1" dirty="0" smtClean="0">
                <a:solidFill>
                  <a:srgbClr val="FF0000"/>
                </a:solidFill>
                <a:latin typeface="Times New Roman"/>
                <a:ea typeface="Times New Roman"/>
                <a:cs typeface="Times New Roman"/>
                <a:sym typeface="Times New Roman"/>
              </a:rPr>
              <a:t>110</a:t>
            </a:r>
            <a:r>
              <a:rPr lang="en-GB" sz="2400" b="1" dirty="0" smtClean="0">
                <a:solidFill>
                  <a:schemeClr val="dk1"/>
                </a:solidFill>
                <a:latin typeface="Times New Roman"/>
                <a:ea typeface="Times New Roman"/>
                <a:cs typeface="Times New Roman"/>
                <a:sym typeface="Times New Roman"/>
              </a:rPr>
              <a:t>NNNNN.NNNNNNNN.NNNNNNNN</a:t>
            </a:r>
            <a:r>
              <a:rPr lang="en-GB" sz="2400" dirty="0" smtClean="0">
                <a:solidFill>
                  <a:schemeClr val="dk1"/>
                </a:solidFill>
                <a:latin typeface="Times New Roman"/>
                <a:ea typeface="Times New Roman"/>
                <a:cs typeface="Times New Roman"/>
                <a:sym typeface="Times New Roman"/>
              </a:rPr>
              <a:t>.HHHHHHHH</a:t>
            </a:r>
            <a:endParaRPr lang="en-GB" sz="2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027760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58</a:t>
            </a:fld>
            <a:endParaRPr lang="en-US"/>
          </a:p>
        </p:txBody>
      </p:sp>
      <p:sp>
        <p:nvSpPr>
          <p:cNvPr id="10" name="object 5"/>
          <p:cNvSpPr>
            <a:spLocks noChangeArrowheads="1"/>
          </p:cNvSpPr>
          <p:nvPr/>
        </p:nvSpPr>
        <p:spPr bwMode="auto">
          <a:xfrm>
            <a:off x="41076" y="55121"/>
            <a:ext cx="701873" cy="73636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65;p51"/>
          <p:cNvSpPr txBox="1">
            <a:spLocks/>
          </p:cNvSpPr>
          <p:nvPr/>
        </p:nvSpPr>
        <p:spPr>
          <a:xfrm>
            <a:off x="868559" y="115039"/>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Internet Protocol: IPv4 - Classful Addressing </a:t>
            </a:r>
            <a:r>
              <a:rPr lang="en-GB" sz="1600" b="1" dirty="0" smtClean="0">
                <a:solidFill>
                  <a:srgbClr val="002060"/>
                </a:solidFill>
                <a:latin typeface="Times New Roman"/>
                <a:ea typeface="Times New Roman"/>
                <a:cs typeface="Times New Roman"/>
                <a:sym typeface="Times New Roman"/>
              </a:rPr>
              <a:t>(</a:t>
            </a:r>
            <a:r>
              <a:rPr lang="en-GB" sz="1600" b="1" dirty="0" err="1" smtClean="0">
                <a:solidFill>
                  <a:srgbClr val="002060"/>
                </a:solidFill>
                <a:latin typeface="Times New Roman"/>
                <a:ea typeface="Times New Roman"/>
                <a:cs typeface="Times New Roman"/>
                <a:sym typeface="Times New Roman"/>
              </a:rPr>
              <a:t>Cntd</a:t>
            </a:r>
            <a:r>
              <a:rPr lang="en-GB" sz="1600" b="1" dirty="0" smtClean="0">
                <a:solidFill>
                  <a:srgbClr val="002060"/>
                </a:solidFill>
                <a:latin typeface="Times New Roman"/>
                <a:ea typeface="Times New Roman"/>
                <a:cs typeface="Times New Roman"/>
                <a:sym typeface="Times New Roman"/>
              </a:rPr>
              <a:t>.)</a:t>
            </a:r>
            <a:endParaRPr lang="en-GB" sz="1600" b="1" dirty="0">
              <a:solidFill>
                <a:srgbClr val="002060"/>
              </a:solidFill>
              <a:latin typeface="Times New Roman"/>
              <a:ea typeface="Times New Roman"/>
              <a:cs typeface="Times New Roman"/>
              <a:sym typeface="Times New Roman"/>
            </a:endParaRPr>
          </a:p>
        </p:txBody>
      </p:sp>
      <p:sp>
        <p:nvSpPr>
          <p:cNvPr id="16" name="Google Shape;468;p51"/>
          <p:cNvSpPr txBox="1">
            <a:spLocks/>
          </p:cNvSpPr>
          <p:nvPr/>
        </p:nvSpPr>
        <p:spPr>
          <a:xfrm>
            <a:off x="536280" y="815982"/>
            <a:ext cx="8153594" cy="321468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marL="114300" indent="0" algn="just">
              <a:lnSpc>
                <a:spcPct val="115000"/>
              </a:lnSpc>
              <a:spcBef>
                <a:spcPts val="500"/>
              </a:spcBef>
              <a:buClr>
                <a:schemeClr val="dk1"/>
              </a:buClr>
              <a:buSzPts val="1800"/>
              <a:buNone/>
            </a:pPr>
            <a:r>
              <a:rPr lang="en-GB" sz="2000" b="1" dirty="0" smtClean="0">
                <a:solidFill>
                  <a:schemeClr val="dk1"/>
                </a:solidFill>
                <a:latin typeface="Times New Roman"/>
                <a:ea typeface="Times New Roman"/>
                <a:cs typeface="Times New Roman"/>
                <a:sym typeface="Times New Roman"/>
              </a:rPr>
              <a:t>4.  “Class D” Address:</a:t>
            </a:r>
          </a:p>
          <a:p>
            <a:pPr lvl="1" indent="-342900" algn="just">
              <a:lnSpc>
                <a:spcPct val="115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Very first four bits of the first octet in Class D IP addresses are set to 1110. Giving range of   11100000-11101111               (224-239)</a:t>
            </a:r>
          </a:p>
          <a:p>
            <a:pPr lvl="1" indent="-342900" algn="just">
              <a:lnSpc>
                <a:spcPct val="115000"/>
              </a:lnSpc>
              <a:spcBef>
                <a:spcPts val="50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Class D has IP address rage from 224.0.0.0 to 239.255.255.255.</a:t>
            </a:r>
          </a:p>
          <a:p>
            <a:pPr lvl="1" indent="-342900" algn="just">
              <a:lnSpc>
                <a:spcPct val="115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Class D is reserved for Multicasting.</a:t>
            </a:r>
          </a:p>
          <a:p>
            <a:pPr lvl="1" indent="-342900" algn="just">
              <a:lnSpc>
                <a:spcPct val="115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 In multicasting data is not destined for a particular host, that is why there is no need to extract host address from the IP address,</a:t>
            </a:r>
          </a:p>
          <a:p>
            <a:pPr lvl="1" indent="-342900" algn="just">
              <a:lnSpc>
                <a:spcPct val="115000"/>
              </a:lnSpc>
              <a:spcBef>
                <a:spcPts val="0"/>
              </a:spcBef>
              <a:buClr>
                <a:schemeClr val="dk1"/>
              </a:buClr>
              <a:buSzPts val="1800"/>
              <a:buFont typeface="Wingdings" panose="05000000000000000000" pitchFamily="2" charset="2"/>
              <a:buChar char="Ø"/>
            </a:pPr>
            <a:r>
              <a:rPr lang="en-GB" sz="2000" dirty="0" smtClean="0">
                <a:solidFill>
                  <a:schemeClr val="dk1"/>
                </a:solidFill>
                <a:latin typeface="Times New Roman"/>
                <a:ea typeface="Times New Roman"/>
                <a:cs typeface="Times New Roman"/>
                <a:sym typeface="Times New Roman"/>
              </a:rPr>
              <a:t>Class D does not have any subnet mask.</a:t>
            </a:r>
            <a:endParaRPr lang="en-GB"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903615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59</a:t>
            </a:fld>
            <a:endParaRPr lang="en-US"/>
          </a:p>
        </p:txBody>
      </p:sp>
      <p:sp>
        <p:nvSpPr>
          <p:cNvPr id="10" name="object 5"/>
          <p:cNvSpPr>
            <a:spLocks noChangeArrowheads="1"/>
          </p:cNvSpPr>
          <p:nvPr/>
        </p:nvSpPr>
        <p:spPr bwMode="auto">
          <a:xfrm>
            <a:off x="41076" y="55120"/>
            <a:ext cx="652887" cy="73681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p>
        </p:txBody>
      </p:sp>
      <p:sp>
        <p:nvSpPr>
          <p:cNvPr id="15" name="Google Shape;477;p52"/>
          <p:cNvSpPr txBox="1">
            <a:spLocks/>
          </p:cNvSpPr>
          <p:nvPr/>
        </p:nvSpPr>
        <p:spPr>
          <a:xfrm>
            <a:off x="892175" y="174957"/>
            <a:ext cx="8153400" cy="4699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GB" sz="2800" b="1" dirty="0" smtClean="0">
                <a:solidFill>
                  <a:srgbClr val="002060"/>
                </a:solidFill>
                <a:latin typeface="Times New Roman"/>
                <a:ea typeface="Times New Roman"/>
                <a:cs typeface="Times New Roman"/>
                <a:sym typeface="Times New Roman"/>
              </a:rPr>
              <a:t>Internet Protocol: IPv4 - </a:t>
            </a:r>
            <a:r>
              <a:rPr lang="en-GB" sz="2800" b="1" dirty="0" err="1" smtClean="0">
                <a:solidFill>
                  <a:srgbClr val="002060"/>
                </a:solidFill>
                <a:latin typeface="Times New Roman"/>
                <a:ea typeface="Times New Roman"/>
                <a:cs typeface="Times New Roman"/>
                <a:sym typeface="Times New Roman"/>
              </a:rPr>
              <a:t>Classful</a:t>
            </a:r>
            <a:r>
              <a:rPr lang="en-GB" sz="2800" b="1" dirty="0" smtClean="0">
                <a:solidFill>
                  <a:srgbClr val="002060"/>
                </a:solidFill>
                <a:latin typeface="Times New Roman"/>
                <a:ea typeface="Times New Roman"/>
                <a:cs typeface="Times New Roman"/>
                <a:sym typeface="Times New Roman"/>
              </a:rPr>
              <a:t> Addressing </a:t>
            </a:r>
            <a:r>
              <a:rPr lang="en-GB" sz="1600" b="1" dirty="0" smtClean="0">
                <a:solidFill>
                  <a:srgbClr val="002060"/>
                </a:solidFill>
                <a:latin typeface="Times New Roman"/>
                <a:ea typeface="Times New Roman"/>
                <a:cs typeface="Times New Roman"/>
                <a:sym typeface="Times New Roman"/>
              </a:rPr>
              <a:t>(</a:t>
            </a:r>
            <a:r>
              <a:rPr lang="en-GB" sz="1600" b="1" dirty="0" err="1" smtClean="0">
                <a:solidFill>
                  <a:srgbClr val="002060"/>
                </a:solidFill>
                <a:latin typeface="Times New Roman"/>
                <a:ea typeface="Times New Roman"/>
                <a:cs typeface="Times New Roman"/>
                <a:sym typeface="Times New Roman"/>
              </a:rPr>
              <a:t>Cntd</a:t>
            </a:r>
            <a:r>
              <a:rPr lang="en-GB" sz="1600" b="1" dirty="0" smtClean="0">
                <a:solidFill>
                  <a:srgbClr val="002060"/>
                </a:solidFill>
                <a:latin typeface="Times New Roman"/>
                <a:ea typeface="Times New Roman"/>
                <a:cs typeface="Times New Roman"/>
                <a:sym typeface="Times New Roman"/>
              </a:rPr>
              <a:t>.)</a:t>
            </a:r>
            <a:endParaRPr lang="en-GB" sz="1600" b="1" dirty="0">
              <a:solidFill>
                <a:srgbClr val="002060"/>
              </a:solidFill>
              <a:latin typeface="Times New Roman"/>
              <a:ea typeface="Times New Roman"/>
              <a:cs typeface="Times New Roman"/>
              <a:sym typeface="Times New Roman"/>
            </a:endParaRPr>
          </a:p>
        </p:txBody>
      </p:sp>
      <p:sp>
        <p:nvSpPr>
          <p:cNvPr id="16" name="Google Shape;480;p52"/>
          <p:cNvSpPr txBox="1">
            <a:spLocks/>
          </p:cNvSpPr>
          <p:nvPr/>
        </p:nvSpPr>
        <p:spPr>
          <a:xfrm>
            <a:off x="475343" y="1098716"/>
            <a:ext cx="8350250" cy="3214688"/>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pPr indent="-342900" algn="just">
              <a:lnSpc>
                <a:spcPct val="115000"/>
              </a:lnSpc>
              <a:spcBef>
                <a:spcPts val="500"/>
              </a:spcBef>
              <a:buClr>
                <a:schemeClr val="dk1"/>
              </a:buClr>
              <a:buSzPts val="1800"/>
              <a:buFont typeface="Times New Roman"/>
              <a:buChar char="●"/>
            </a:pPr>
            <a:r>
              <a:rPr lang="en-GB" sz="2000" b="1" dirty="0" smtClean="0">
                <a:solidFill>
                  <a:schemeClr val="dk1"/>
                </a:solidFill>
                <a:latin typeface="Times New Roman"/>
                <a:ea typeface="Times New Roman"/>
                <a:cs typeface="Times New Roman"/>
                <a:sym typeface="Times New Roman"/>
              </a:rPr>
              <a:t>“Class E” Address:</a:t>
            </a:r>
          </a:p>
          <a:p>
            <a:pPr lvl="1" indent="-342900" algn="just">
              <a:lnSpc>
                <a:spcPct val="115000"/>
              </a:lnSpc>
              <a:spcBef>
                <a:spcPts val="0"/>
              </a:spcBef>
              <a:buClr>
                <a:schemeClr val="dk1"/>
              </a:buClr>
              <a:buSzPts val="1800"/>
              <a:buFont typeface="Times New Roman"/>
              <a:buChar char="○"/>
            </a:pPr>
            <a:r>
              <a:rPr lang="en-GB" sz="2000" dirty="0" smtClean="0">
                <a:solidFill>
                  <a:schemeClr val="dk1"/>
                </a:solidFill>
                <a:latin typeface="Times New Roman"/>
                <a:ea typeface="Times New Roman"/>
                <a:cs typeface="Times New Roman"/>
                <a:sym typeface="Times New Roman"/>
              </a:rPr>
              <a:t>This IP Class is reserved for experimental purposes only for R&amp;D or Study.</a:t>
            </a:r>
          </a:p>
          <a:p>
            <a:pPr marL="0" indent="0" algn="ctr">
              <a:lnSpc>
                <a:spcPct val="115000"/>
              </a:lnSpc>
              <a:spcBef>
                <a:spcPts val="500"/>
              </a:spcBef>
              <a:buFont typeface="Calibri"/>
              <a:buNone/>
            </a:pPr>
            <a:r>
              <a:rPr lang="en-GB" sz="2000" dirty="0" smtClean="0">
                <a:solidFill>
                  <a:schemeClr val="dk1"/>
                </a:solidFill>
                <a:latin typeface="Times New Roman"/>
                <a:ea typeface="Times New Roman"/>
                <a:cs typeface="Times New Roman"/>
                <a:sym typeface="Times New Roman"/>
              </a:rPr>
              <a:t>11110000-11111111</a:t>
            </a:r>
          </a:p>
          <a:p>
            <a:pPr marL="0" indent="0" algn="ctr">
              <a:lnSpc>
                <a:spcPct val="115000"/>
              </a:lnSpc>
              <a:spcBef>
                <a:spcPts val="500"/>
              </a:spcBef>
              <a:buFont typeface="Calibri"/>
              <a:buNone/>
            </a:pPr>
            <a:r>
              <a:rPr lang="en-GB" sz="2000" dirty="0" smtClean="0">
                <a:solidFill>
                  <a:schemeClr val="dk1"/>
                </a:solidFill>
                <a:latin typeface="Times New Roman"/>
                <a:ea typeface="Times New Roman"/>
                <a:cs typeface="Times New Roman"/>
                <a:sym typeface="Times New Roman"/>
              </a:rPr>
              <a:t>240-255</a:t>
            </a:r>
          </a:p>
          <a:p>
            <a:pPr lvl="1" indent="-342900" algn="just">
              <a:lnSpc>
                <a:spcPct val="115000"/>
              </a:lnSpc>
              <a:spcBef>
                <a:spcPts val="500"/>
              </a:spcBef>
              <a:buClr>
                <a:schemeClr val="dk1"/>
              </a:buClr>
              <a:buSzPts val="1800"/>
              <a:buFont typeface="Times New Roman"/>
              <a:buChar char="○"/>
            </a:pPr>
            <a:r>
              <a:rPr lang="en-GB" sz="2000" dirty="0" smtClean="0">
                <a:solidFill>
                  <a:schemeClr val="dk1"/>
                </a:solidFill>
                <a:latin typeface="Times New Roman"/>
                <a:ea typeface="Times New Roman"/>
                <a:cs typeface="Times New Roman"/>
                <a:sym typeface="Times New Roman"/>
              </a:rPr>
              <a:t>IP addresses in this class ranges from 240.0.0.0 to 255.255.255.254.</a:t>
            </a:r>
          </a:p>
          <a:p>
            <a:pPr lvl="1" indent="-342900" algn="just">
              <a:lnSpc>
                <a:spcPct val="115000"/>
              </a:lnSpc>
              <a:spcBef>
                <a:spcPts val="0"/>
              </a:spcBef>
              <a:buClr>
                <a:schemeClr val="dk1"/>
              </a:buClr>
              <a:buSzPts val="1800"/>
              <a:buFont typeface="Times New Roman"/>
              <a:buChar char="○"/>
            </a:pPr>
            <a:r>
              <a:rPr lang="en-GB" sz="2000" dirty="0" smtClean="0">
                <a:solidFill>
                  <a:schemeClr val="dk1"/>
                </a:solidFill>
                <a:latin typeface="Times New Roman"/>
                <a:ea typeface="Times New Roman"/>
                <a:cs typeface="Times New Roman"/>
                <a:sym typeface="Times New Roman"/>
              </a:rPr>
              <a:t>Like Class D, this class too is not equipped with any subnet mask.</a:t>
            </a:r>
            <a:endParaRPr lang="en-GB"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1702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a:t>
            </a:fld>
            <a:endParaRPr sz="900">
              <a:solidFill>
                <a:schemeClr val="dk1"/>
              </a:solidFill>
              <a:latin typeface="Times New Roman"/>
              <a:ea typeface="Times New Roman"/>
              <a:cs typeface="Times New Roman"/>
              <a:sym typeface="Times New Roman"/>
            </a:endParaRPr>
          </a:p>
        </p:txBody>
      </p:sp>
      <p:sp>
        <p:nvSpPr>
          <p:cNvPr id="207" name="Google Shape;207;p31"/>
          <p:cNvSpPr txBox="1">
            <a:spLocks noGrp="1"/>
          </p:cNvSpPr>
          <p:nvPr>
            <p:ph type="title" idx="4294967295"/>
          </p:nvPr>
        </p:nvSpPr>
        <p:spPr>
          <a:xfrm>
            <a:off x="1296988" y="158750"/>
            <a:ext cx="7847012" cy="344488"/>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2060"/>
                </a:solidFill>
                <a:latin typeface="Times New Roman"/>
                <a:ea typeface="Times New Roman"/>
                <a:cs typeface="Times New Roman"/>
                <a:sym typeface="Times New Roman"/>
              </a:rPr>
              <a:t>Network Layer Services</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683703" y="670680"/>
            <a:ext cx="8216520" cy="4370427"/>
          </a:xfrm>
          <a:prstGeom prst="rect">
            <a:avLst/>
          </a:prstGeom>
        </p:spPr>
        <p:txBody>
          <a:bodyPr wrap="square">
            <a:spAutoFit/>
          </a:bodyPr>
          <a:lstStyle/>
          <a:p>
            <a:pPr algn="just">
              <a:spcBef>
                <a:spcPts val="600"/>
              </a:spcBef>
              <a:spcAft>
                <a:spcPts val="600"/>
              </a:spcAft>
            </a:pPr>
            <a:r>
              <a:rPr lang="en-IN" sz="1700" b="1" dirty="0">
                <a:latin typeface="Times New Roman" panose="02020603050405020304" pitchFamily="18" charset="0"/>
                <a:cs typeface="Times New Roman" panose="02020603050405020304" pitchFamily="18" charset="0"/>
              </a:rPr>
              <a:t>Packetizing</a:t>
            </a:r>
            <a:r>
              <a:rPr lang="en-IN" sz="1700" b="1" dirty="0" smtClean="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 process of encapsulating the data received from the upper layers of the network (also called payload) in a network layer packet at the source and </a:t>
            </a:r>
            <a:r>
              <a:rPr lang="en-US" sz="1700" dirty="0" err="1">
                <a:latin typeface="Times New Roman" panose="02020603050405020304" pitchFamily="18" charset="0"/>
                <a:cs typeface="Times New Roman" panose="02020603050405020304" pitchFamily="18" charset="0"/>
              </a:rPr>
              <a:t>decapsulating</a:t>
            </a:r>
            <a:r>
              <a:rPr lang="en-US" sz="1700" dirty="0">
                <a:latin typeface="Times New Roman" panose="02020603050405020304" pitchFamily="18" charset="0"/>
                <a:cs typeface="Times New Roman" panose="02020603050405020304" pitchFamily="18" charset="0"/>
              </a:rPr>
              <a:t> the payload from the network layer packet at the destination is known as packetizing. </a:t>
            </a:r>
            <a:endParaRPr lang="en-IN" sz="17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700" b="1" dirty="0" smtClean="0">
                <a:latin typeface="Times New Roman" panose="02020603050405020304" pitchFamily="18" charset="0"/>
                <a:cs typeface="Times New Roman" panose="02020603050405020304" pitchFamily="18" charset="0"/>
              </a:rPr>
              <a:t>Routing</a:t>
            </a:r>
            <a:r>
              <a:rPr lang="en-US" sz="1700" b="1" dirty="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When a packet reaches the router's input link, the router will move the packets to the router's output link. For example, a packet from S1 to R1 must be forwarded to the next router on the path to S2.</a:t>
            </a:r>
          </a:p>
          <a:p>
            <a:pPr algn="just">
              <a:spcBef>
                <a:spcPts val="600"/>
              </a:spcBef>
              <a:spcAft>
                <a:spcPts val="600"/>
              </a:spcAft>
            </a:pPr>
            <a:r>
              <a:rPr lang="en-US" sz="1700" b="1" dirty="0">
                <a:latin typeface="Times New Roman" panose="02020603050405020304" pitchFamily="18" charset="0"/>
                <a:cs typeface="Times New Roman" panose="02020603050405020304" pitchFamily="18" charset="0"/>
              </a:rPr>
              <a:t>Logical Addressing:</a:t>
            </a:r>
            <a:r>
              <a:rPr lang="en-US" sz="1700" dirty="0">
                <a:latin typeface="Times New Roman" panose="02020603050405020304" pitchFamily="18" charset="0"/>
                <a:cs typeface="Times New Roman" panose="02020603050405020304" pitchFamily="18" charset="0"/>
              </a:rPr>
              <a:t> The data link layer implements the physical addressing and network layer implements the logical addressing. Logical addressing is also used to distinguish between source and destination system. The network layer adds a header to the packet which includes the logical addresses of both the sender and the receiver.</a:t>
            </a:r>
          </a:p>
          <a:p>
            <a:pPr algn="just">
              <a:spcBef>
                <a:spcPts val="600"/>
              </a:spcBef>
              <a:spcAft>
                <a:spcPts val="600"/>
              </a:spcAft>
            </a:pPr>
            <a:r>
              <a:rPr lang="en-US" sz="1700" b="1" dirty="0">
                <a:latin typeface="Times New Roman" panose="02020603050405020304" pitchFamily="18" charset="0"/>
                <a:cs typeface="Times New Roman" panose="02020603050405020304" pitchFamily="18" charset="0"/>
              </a:rPr>
              <a:t>Internetworking:</a:t>
            </a:r>
            <a:r>
              <a:rPr lang="en-US" sz="1700" dirty="0">
                <a:latin typeface="Times New Roman" panose="02020603050405020304" pitchFamily="18" charset="0"/>
                <a:cs typeface="Times New Roman" panose="02020603050405020304" pitchFamily="18" charset="0"/>
              </a:rPr>
              <a:t> This is the main role of the network layer that it provides the logical connection between different types of networks.</a:t>
            </a:r>
          </a:p>
          <a:p>
            <a:pPr algn="just">
              <a:spcBef>
                <a:spcPts val="600"/>
              </a:spcBef>
              <a:spcAft>
                <a:spcPts val="600"/>
              </a:spcAf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Fragmentation:</a:t>
            </a:r>
            <a:r>
              <a:rPr lang="en-US" sz="1700" dirty="0">
                <a:latin typeface="Times New Roman" panose="02020603050405020304" pitchFamily="18" charset="0"/>
                <a:cs typeface="Times New Roman" panose="02020603050405020304" pitchFamily="18" charset="0"/>
              </a:rPr>
              <a:t> The fragmentation is a process of breaking the packets into the smallest individual data units that travel through different networks.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5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60</a:t>
            </a:fld>
            <a:endParaRPr sz="900">
              <a:solidFill>
                <a:schemeClr val="dk1"/>
              </a:solidFill>
              <a:latin typeface="Times New Roman"/>
              <a:ea typeface="Times New Roman"/>
              <a:cs typeface="Times New Roman"/>
              <a:sym typeface="Times New Roman"/>
            </a:endParaRPr>
          </a:p>
        </p:txBody>
      </p:sp>
      <p:sp>
        <p:nvSpPr>
          <p:cNvPr id="502" name="Google Shape;502;p54"/>
          <p:cNvSpPr txBox="1">
            <a:spLocks noGrp="1"/>
          </p:cNvSpPr>
          <p:nvPr>
            <p:ph type="title" idx="4294967295"/>
          </p:nvPr>
        </p:nvSpPr>
        <p:spPr>
          <a:xfrm>
            <a:off x="990600" y="114300"/>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Sample Examples</a:t>
            </a:r>
            <a:endParaRPr sz="2800" b="1" dirty="0">
              <a:solidFill>
                <a:srgbClr val="002060"/>
              </a:solidFill>
              <a:latin typeface="Times New Roman"/>
              <a:ea typeface="Times New Roman"/>
              <a:cs typeface="Times New Roman"/>
              <a:sym typeface="Times New Roman"/>
            </a:endParaRPr>
          </a:p>
        </p:txBody>
      </p:sp>
      <p:sp>
        <p:nvSpPr>
          <p:cNvPr id="505" name="Google Shape;505;p54"/>
          <p:cNvSpPr txBox="1">
            <a:spLocks noGrp="1"/>
          </p:cNvSpPr>
          <p:nvPr>
            <p:ph type="body" idx="4294967295"/>
          </p:nvPr>
        </p:nvSpPr>
        <p:spPr>
          <a:xfrm>
            <a:off x="442686" y="971550"/>
            <a:ext cx="8350250" cy="3419929"/>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Question 1:</a:t>
            </a:r>
            <a:r>
              <a:rPr lang="en" sz="2400" dirty="0">
                <a:solidFill>
                  <a:schemeClr val="dk1"/>
                </a:solidFill>
                <a:latin typeface="Times New Roman"/>
                <a:ea typeface="Times New Roman"/>
                <a:cs typeface="Times New Roman"/>
                <a:sym typeface="Times New Roman"/>
              </a:rPr>
              <a:t> Given the network address 17.0.0.0, find the class, the block, and the range of the addresses.</a:t>
            </a: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Solution</a:t>
            </a:r>
            <a:r>
              <a:rPr lang="en" sz="2400" b="1" dirty="0" smtClean="0">
                <a:solidFill>
                  <a:schemeClr val="dk1"/>
                </a:solidFill>
                <a:latin typeface="Times New Roman"/>
                <a:ea typeface="Times New Roman"/>
                <a:cs typeface="Times New Roman"/>
                <a:sym typeface="Times New Roman"/>
              </a:rPr>
              <a:t>:</a:t>
            </a:r>
          </a:p>
          <a:p>
            <a:pPr marL="457200" lvl="0" indent="-342900" algn="just" rtl="0">
              <a:lnSpc>
                <a:spcPct val="115000"/>
              </a:lnSpc>
              <a:spcBef>
                <a:spcPts val="0"/>
              </a:spcBef>
              <a:spcAft>
                <a:spcPts val="0"/>
              </a:spcAft>
              <a:buClr>
                <a:schemeClr val="dk1"/>
              </a:buClr>
              <a:buSzPts val="1800"/>
              <a:buFont typeface="Times New Roman"/>
              <a:buChar char="●"/>
            </a:pPr>
            <a:endParaRPr sz="20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rgbClr val="0000FF"/>
                </a:solidFill>
                <a:latin typeface="Times New Roman"/>
                <a:ea typeface="Times New Roman"/>
                <a:cs typeface="Times New Roman"/>
                <a:sym typeface="Times New Roman"/>
              </a:rPr>
              <a:t>The class is A</a:t>
            </a:r>
            <a:r>
              <a:rPr lang="en" sz="2400" dirty="0">
                <a:solidFill>
                  <a:schemeClr val="dk1"/>
                </a:solidFill>
                <a:latin typeface="Times New Roman"/>
                <a:ea typeface="Times New Roman"/>
                <a:cs typeface="Times New Roman"/>
                <a:sym typeface="Times New Roman"/>
              </a:rPr>
              <a:t> because the first byte is between 0 and 127.</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block has a netid of </a:t>
            </a:r>
            <a:r>
              <a:rPr lang="en" sz="2400" dirty="0">
                <a:solidFill>
                  <a:srgbClr val="0000FF"/>
                </a:solidFill>
                <a:latin typeface="Times New Roman"/>
                <a:ea typeface="Times New Roman"/>
                <a:cs typeface="Times New Roman"/>
                <a:sym typeface="Times New Roman"/>
              </a:rPr>
              <a:t>17</a:t>
            </a:r>
            <a:r>
              <a:rPr lang="en"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addresses range from </a:t>
            </a:r>
            <a:r>
              <a:rPr lang="en" sz="2400" dirty="0">
                <a:solidFill>
                  <a:srgbClr val="0000FF"/>
                </a:solidFill>
                <a:latin typeface="Times New Roman"/>
                <a:ea typeface="Times New Roman"/>
                <a:cs typeface="Times New Roman"/>
                <a:sym typeface="Times New Roman"/>
              </a:rPr>
              <a:t>17.0.0.0 to 17.255.255.255</a:t>
            </a:r>
            <a:r>
              <a:rPr lang="en" sz="2400"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669216" cy="70529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39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55"/>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61</a:t>
            </a:fld>
            <a:endParaRPr sz="900">
              <a:solidFill>
                <a:schemeClr val="dk1"/>
              </a:solidFill>
              <a:latin typeface="Times New Roman"/>
              <a:ea typeface="Times New Roman"/>
              <a:cs typeface="Times New Roman"/>
              <a:sym typeface="Times New Roman"/>
            </a:endParaRPr>
          </a:p>
        </p:txBody>
      </p:sp>
      <p:sp>
        <p:nvSpPr>
          <p:cNvPr id="514" name="Google Shape;514;p55"/>
          <p:cNvSpPr txBox="1">
            <a:spLocks noGrp="1"/>
          </p:cNvSpPr>
          <p:nvPr>
            <p:ph type="title" idx="4294967295"/>
          </p:nvPr>
        </p:nvSpPr>
        <p:spPr>
          <a:xfrm>
            <a:off x="793750" y="181882"/>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Sample Examples</a:t>
            </a:r>
            <a:endParaRPr sz="2800" b="1" dirty="0">
              <a:solidFill>
                <a:srgbClr val="002060"/>
              </a:solidFill>
              <a:latin typeface="Times New Roman"/>
              <a:ea typeface="Times New Roman"/>
              <a:cs typeface="Times New Roman"/>
              <a:sym typeface="Times New Roman"/>
            </a:endParaRPr>
          </a:p>
        </p:txBody>
      </p:sp>
      <p:sp>
        <p:nvSpPr>
          <p:cNvPr id="517" name="Google Shape;517;p55"/>
          <p:cNvSpPr txBox="1">
            <a:spLocks noGrp="1"/>
          </p:cNvSpPr>
          <p:nvPr>
            <p:ph type="body" idx="4294967295"/>
          </p:nvPr>
        </p:nvSpPr>
        <p:spPr>
          <a:xfrm>
            <a:off x="379767" y="969395"/>
            <a:ext cx="8349343" cy="3480254"/>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Question 2:</a:t>
            </a:r>
            <a:r>
              <a:rPr lang="en" sz="2400" dirty="0">
                <a:solidFill>
                  <a:schemeClr val="dk1"/>
                </a:solidFill>
                <a:latin typeface="Times New Roman"/>
                <a:ea typeface="Times New Roman"/>
                <a:cs typeface="Times New Roman"/>
                <a:sym typeface="Times New Roman"/>
              </a:rPr>
              <a:t> Given the network address 132.21.0.0, find the class, the block, and the range of the addresses</a:t>
            </a:r>
            <a:r>
              <a:rPr lang="en" sz="2400" dirty="0" smtClean="0">
                <a:solidFill>
                  <a:schemeClr val="dk1"/>
                </a:solidFill>
                <a:latin typeface="Times New Roman"/>
                <a:ea typeface="Times New Roman"/>
                <a:cs typeface="Times New Roman"/>
                <a:sym typeface="Times New Roman"/>
              </a:rPr>
              <a:t>.</a:t>
            </a:r>
          </a:p>
          <a:p>
            <a:pPr marL="457200" lvl="0" indent="-342900" algn="just" rtl="0">
              <a:lnSpc>
                <a:spcPct val="115000"/>
              </a:lnSpc>
              <a:spcBef>
                <a:spcPts val="500"/>
              </a:spcBef>
              <a:spcAft>
                <a:spcPts val="0"/>
              </a:spcAft>
              <a:buClr>
                <a:schemeClr val="dk1"/>
              </a:buClr>
              <a:buSzPts val="1800"/>
              <a:buFont typeface="Times New Roman"/>
              <a:buChar char="●"/>
            </a:pP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Solution:</a:t>
            </a:r>
            <a:endParaRPr sz="24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rgbClr val="0000FF"/>
                </a:solidFill>
                <a:latin typeface="Times New Roman"/>
                <a:ea typeface="Times New Roman"/>
                <a:cs typeface="Times New Roman"/>
                <a:sym typeface="Times New Roman"/>
              </a:rPr>
              <a:t>The class is B</a:t>
            </a:r>
            <a:r>
              <a:rPr lang="en" sz="2400" dirty="0">
                <a:solidFill>
                  <a:schemeClr val="dk1"/>
                </a:solidFill>
                <a:latin typeface="Times New Roman"/>
                <a:ea typeface="Times New Roman"/>
                <a:cs typeface="Times New Roman"/>
                <a:sym typeface="Times New Roman"/>
              </a:rPr>
              <a:t> because the first byte is between 128 and 191.</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block has a netid of </a:t>
            </a:r>
            <a:r>
              <a:rPr lang="en" sz="2400" dirty="0">
                <a:solidFill>
                  <a:srgbClr val="0000FF"/>
                </a:solidFill>
                <a:latin typeface="Times New Roman"/>
                <a:ea typeface="Times New Roman"/>
                <a:cs typeface="Times New Roman"/>
                <a:sym typeface="Times New Roman"/>
              </a:rPr>
              <a:t>132.21</a:t>
            </a:r>
            <a:r>
              <a:rPr lang="en" sz="2400" dirty="0">
                <a:solidFill>
                  <a:schemeClr val="dk1"/>
                </a:solidFill>
                <a:latin typeface="Times New Roman"/>
                <a:ea typeface="Times New Roman"/>
                <a:cs typeface="Times New Roman"/>
                <a:sym typeface="Times New Roman"/>
              </a:rPr>
              <a:t>. The addresses range from </a:t>
            </a:r>
            <a:r>
              <a:rPr lang="en" sz="2400" dirty="0">
                <a:solidFill>
                  <a:srgbClr val="0000FF"/>
                </a:solidFill>
                <a:latin typeface="Times New Roman"/>
                <a:ea typeface="Times New Roman"/>
                <a:cs typeface="Times New Roman"/>
                <a:sym typeface="Times New Roman"/>
              </a:rPr>
              <a:t>132.21.0.0 to 132.21.255.255</a:t>
            </a:r>
            <a:r>
              <a:rPr lang="en"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677380" cy="72048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1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6"/>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62</a:t>
            </a:fld>
            <a:endParaRPr sz="900">
              <a:solidFill>
                <a:schemeClr val="dk1"/>
              </a:solidFill>
              <a:latin typeface="Times New Roman"/>
              <a:ea typeface="Times New Roman"/>
              <a:cs typeface="Times New Roman"/>
              <a:sym typeface="Times New Roman"/>
            </a:endParaRPr>
          </a:p>
        </p:txBody>
      </p:sp>
      <p:sp>
        <p:nvSpPr>
          <p:cNvPr id="526" name="Google Shape;526;p56"/>
          <p:cNvSpPr txBox="1">
            <a:spLocks noGrp="1"/>
          </p:cNvSpPr>
          <p:nvPr>
            <p:ph type="title" idx="4294967295"/>
          </p:nvPr>
        </p:nvSpPr>
        <p:spPr>
          <a:xfrm>
            <a:off x="853281" y="12325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Sample Examples</a:t>
            </a:r>
            <a:endParaRPr sz="2800" b="1" dirty="0">
              <a:solidFill>
                <a:srgbClr val="002060"/>
              </a:solidFill>
              <a:latin typeface="Times New Roman"/>
              <a:ea typeface="Times New Roman"/>
              <a:cs typeface="Times New Roman"/>
              <a:sym typeface="Times New Roman"/>
            </a:endParaRPr>
          </a:p>
        </p:txBody>
      </p:sp>
      <p:sp>
        <p:nvSpPr>
          <p:cNvPr id="529" name="Google Shape;529;p56"/>
          <p:cNvSpPr txBox="1">
            <a:spLocks noGrp="1"/>
          </p:cNvSpPr>
          <p:nvPr>
            <p:ph type="body" idx="4294967295"/>
          </p:nvPr>
        </p:nvSpPr>
        <p:spPr>
          <a:xfrm>
            <a:off x="378520" y="970417"/>
            <a:ext cx="8428037" cy="3214687"/>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Question 3:</a:t>
            </a:r>
            <a:r>
              <a:rPr lang="en" sz="2400" dirty="0">
                <a:solidFill>
                  <a:schemeClr val="dk1"/>
                </a:solidFill>
                <a:latin typeface="Times New Roman"/>
                <a:ea typeface="Times New Roman"/>
                <a:cs typeface="Times New Roman"/>
                <a:sym typeface="Times New Roman"/>
              </a:rPr>
              <a:t> Given the network address 220.34.76.0,find the class,the block,and the range of the addresses</a:t>
            </a:r>
            <a:r>
              <a:rPr lang="en" sz="2400" dirty="0" smtClean="0">
                <a:solidFill>
                  <a:schemeClr val="dk1"/>
                </a:solidFill>
                <a:latin typeface="Times New Roman"/>
                <a:ea typeface="Times New Roman"/>
                <a:cs typeface="Times New Roman"/>
                <a:sym typeface="Times New Roman"/>
              </a:rPr>
              <a:t>.</a:t>
            </a:r>
          </a:p>
          <a:p>
            <a:pPr marL="457200" lvl="0" indent="-342900" algn="just" rtl="0">
              <a:lnSpc>
                <a:spcPct val="115000"/>
              </a:lnSpc>
              <a:spcBef>
                <a:spcPts val="500"/>
              </a:spcBef>
              <a:spcAft>
                <a:spcPts val="0"/>
              </a:spcAft>
              <a:buClr>
                <a:schemeClr val="dk1"/>
              </a:buClr>
              <a:buSzPts val="1800"/>
              <a:buFont typeface="Times New Roman"/>
              <a:buChar char="●"/>
            </a:pPr>
            <a:endParaRPr sz="24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2400" b="1" dirty="0">
                <a:solidFill>
                  <a:schemeClr val="dk1"/>
                </a:solidFill>
                <a:latin typeface="Times New Roman"/>
                <a:ea typeface="Times New Roman"/>
                <a:cs typeface="Times New Roman"/>
                <a:sym typeface="Times New Roman"/>
              </a:rPr>
              <a:t>Solution:</a:t>
            </a:r>
            <a:endParaRPr sz="24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rgbClr val="0000FF"/>
                </a:solidFill>
                <a:latin typeface="Times New Roman"/>
                <a:ea typeface="Times New Roman"/>
                <a:cs typeface="Times New Roman"/>
                <a:sym typeface="Times New Roman"/>
              </a:rPr>
              <a:t>The class is C</a:t>
            </a:r>
            <a:r>
              <a:rPr lang="en" sz="2400" dirty="0">
                <a:solidFill>
                  <a:schemeClr val="dk1"/>
                </a:solidFill>
                <a:latin typeface="Times New Roman"/>
                <a:ea typeface="Times New Roman"/>
                <a:cs typeface="Times New Roman"/>
                <a:sym typeface="Times New Roman"/>
              </a:rPr>
              <a:t> because the first byte is between 192 and 223.</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block has a netid of </a:t>
            </a:r>
            <a:r>
              <a:rPr lang="en" sz="2400" dirty="0">
                <a:solidFill>
                  <a:srgbClr val="0000FF"/>
                </a:solidFill>
                <a:latin typeface="Times New Roman"/>
                <a:ea typeface="Times New Roman"/>
                <a:cs typeface="Times New Roman"/>
                <a:sym typeface="Times New Roman"/>
              </a:rPr>
              <a:t>220.34.76</a:t>
            </a:r>
            <a:r>
              <a:rPr lang="en"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addresses range from </a:t>
            </a:r>
            <a:r>
              <a:rPr lang="en" sz="2400" dirty="0">
                <a:solidFill>
                  <a:srgbClr val="0000FF"/>
                </a:solidFill>
                <a:latin typeface="Times New Roman"/>
                <a:ea typeface="Times New Roman"/>
                <a:cs typeface="Times New Roman"/>
                <a:sym typeface="Times New Roman"/>
              </a:rPr>
              <a:t>220.34.76.0 to 220.34.76.255</a:t>
            </a:r>
            <a:r>
              <a:rPr lang="en"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30627"/>
            <a:ext cx="674886" cy="72865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61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63</a:t>
            </a:fld>
            <a:endParaRPr lang="en">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1457" t="9417" r="3245" b="3202"/>
          <a:stretch/>
        </p:blipFill>
        <p:spPr>
          <a:xfrm>
            <a:off x="853281" y="877698"/>
            <a:ext cx="7911194" cy="3889565"/>
          </a:xfrm>
          <a:prstGeom prst="rect">
            <a:avLst/>
          </a:prstGeom>
        </p:spPr>
      </p:pic>
      <p:sp>
        <p:nvSpPr>
          <p:cNvPr id="4" name="object 5"/>
          <p:cNvSpPr>
            <a:spLocks noChangeArrowheads="1"/>
          </p:cNvSpPr>
          <p:nvPr/>
        </p:nvSpPr>
        <p:spPr bwMode="auto">
          <a:xfrm>
            <a:off x="41076" y="30628"/>
            <a:ext cx="667343" cy="72048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9" name="Google Shape;526;p56"/>
          <p:cNvSpPr txBox="1">
            <a:spLocks/>
          </p:cNvSpPr>
          <p:nvPr/>
        </p:nvSpPr>
        <p:spPr>
          <a:xfrm>
            <a:off x="853281" y="123258"/>
            <a:ext cx="8153400" cy="469900"/>
          </a:xfrm>
          <a:prstGeom prst="rect">
            <a:avLst/>
          </a:prstGeom>
          <a:noFill/>
          <a:ln>
            <a:noFill/>
          </a:ln>
        </p:spPr>
        <p:txBody>
          <a:bodyPr spcFirstLastPara="1" vert="horz" wrap="square" lIns="68575" tIns="34275" rIns="68575" bIns="34275" rtlCol="0" anchor="b"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85000"/>
              </a:lnSpc>
              <a:spcBef>
                <a:spcPts val="0"/>
              </a:spcBef>
              <a:buClr>
                <a:schemeClr val="dk1"/>
              </a:buClr>
              <a:buSzPts val="1100"/>
              <a:buFont typeface="Arial"/>
              <a:buNone/>
            </a:pPr>
            <a:r>
              <a:rPr lang="en-US" sz="2800" b="1" dirty="0" smtClean="0">
                <a:solidFill>
                  <a:srgbClr val="002060"/>
                </a:solidFill>
                <a:latin typeface="Times New Roman"/>
                <a:ea typeface="Times New Roman"/>
                <a:cs typeface="Times New Roman"/>
                <a:sym typeface="Times New Roman"/>
              </a:rPr>
              <a:t>MASK</a:t>
            </a:r>
            <a:endParaRPr lang="en-US" sz="2800" b="1" dirty="0">
              <a:solidFill>
                <a:srgbClr val="00206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38340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64</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802821" y="103930"/>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2" name="TextBox 1"/>
          <p:cNvSpPr txBox="1"/>
          <p:nvPr/>
        </p:nvSpPr>
        <p:spPr>
          <a:xfrm>
            <a:off x="591145" y="644857"/>
            <a:ext cx="8279782" cy="381642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Classless </a:t>
            </a:r>
            <a:r>
              <a:rPr lang="en-US" sz="2200" dirty="0">
                <a:latin typeface="Times New Roman" panose="02020603050405020304" pitchFamily="18" charset="0"/>
                <a:cs typeface="Times New Roman" panose="02020603050405020304" pitchFamily="18" charset="0"/>
              </a:rPr>
              <a:t>Addressing is </a:t>
            </a:r>
            <a:r>
              <a:rPr lang="en-US" sz="2200" b="1" dirty="0">
                <a:solidFill>
                  <a:srgbClr val="FF0000"/>
                </a:solidFill>
                <a:latin typeface="Times New Roman" panose="02020603050405020304" pitchFamily="18" charset="0"/>
                <a:cs typeface="Times New Roman" panose="02020603050405020304" pitchFamily="18" charset="0"/>
              </a:rPr>
              <a:t>an improved IP Addressing system</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It </a:t>
            </a:r>
            <a:r>
              <a:rPr lang="en-US" sz="2200" dirty="0">
                <a:latin typeface="Times New Roman" panose="02020603050405020304" pitchFamily="18" charset="0"/>
                <a:cs typeface="Times New Roman" panose="02020603050405020304" pitchFamily="18" charset="0"/>
              </a:rPr>
              <a:t>makes the </a:t>
            </a:r>
            <a:r>
              <a:rPr lang="en-US" sz="2200" b="1" dirty="0">
                <a:solidFill>
                  <a:srgbClr val="FF0000"/>
                </a:solidFill>
                <a:latin typeface="Times New Roman" panose="02020603050405020304" pitchFamily="18" charset="0"/>
                <a:cs typeface="Times New Roman" panose="02020603050405020304" pitchFamily="18" charset="0"/>
              </a:rPr>
              <a:t>allocation of IP Addresses more efficient. </a:t>
            </a:r>
            <a:endParaRPr lang="en-US" sz="2200" b="1" dirty="0" smtClean="0">
              <a:solidFill>
                <a:srgbClr val="FF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It </a:t>
            </a:r>
            <a:r>
              <a:rPr lang="en-US" sz="2200" b="1" dirty="0">
                <a:solidFill>
                  <a:srgbClr val="FF0000"/>
                </a:solidFill>
                <a:latin typeface="Times New Roman" panose="02020603050405020304" pitchFamily="18" charset="0"/>
                <a:cs typeface="Times New Roman" panose="02020603050405020304" pitchFamily="18" charset="0"/>
              </a:rPr>
              <a:t>replaces the older classful addressing </a:t>
            </a:r>
            <a:r>
              <a:rPr lang="en-US" sz="2200" dirty="0">
                <a:latin typeface="Times New Roman" panose="02020603050405020304" pitchFamily="18" charset="0"/>
                <a:cs typeface="Times New Roman" panose="02020603050405020304" pitchFamily="18" charset="0"/>
              </a:rPr>
              <a:t>system based on classes. </a:t>
            </a:r>
            <a:endParaRPr lang="en-US" sz="2200" dirty="0" smtClean="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It </a:t>
            </a:r>
            <a:r>
              <a:rPr lang="en-US" sz="2200" dirty="0">
                <a:latin typeface="Times New Roman" panose="02020603050405020304" pitchFamily="18" charset="0"/>
                <a:cs typeface="Times New Roman" panose="02020603050405020304" pitchFamily="18" charset="0"/>
              </a:rPr>
              <a:t>is also </a:t>
            </a:r>
            <a:r>
              <a:rPr lang="en-US" sz="2200" b="1" dirty="0">
                <a:solidFill>
                  <a:srgbClr val="FF0000"/>
                </a:solidFill>
                <a:latin typeface="Times New Roman" panose="02020603050405020304" pitchFamily="18" charset="0"/>
                <a:cs typeface="Times New Roman" panose="02020603050405020304" pitchFamily="18" charset="0"/>
              </a:rPr>
              <a:t>known as </a:t>
            </a:r>
            <a:r>
              <a:rPr lang="en-US" sz="2200" b="1" dirty="0">
                <a:latin typeface="Times New Roman" panose="02020603050405020304" pitchFamily="18" charset="0"/>
                <a:cs typeface="Times New Roman" panose="02020603050405020304" pitchFamily="18" charset="0"/>
              </a:rPr>
              <a:t>Classless Inter Domain Routing </a:t>
            </a:r>
            <a:r>
              <a:rPr lang="en-US" sz="2200" b="1" dirty="0">
                <a:solidFill>
                  <a:srgbClr val="C00000"/>
                </a:solidFill>
                <a:latin typeface="Times New Roman" panose="02020603050405020304" pitchFamily="18" charset="0"/>
                <a:cs typeface="Times New Roman" panose="02020603050405020304" pitchFamily="18" charset="0"/>
              </a:rPr>
              <a:t>(</a:t>
            </a:r>
            <a:r>
              <a:rPr lang="en-US" sz="2200" b="1" dirty="0">
                <a:solidFill>
                  <a:srgbClr val="FF0000"/>
                </a:solidFill>
                <a:latin typeface="Times New Roman" panose="02020603050405020304" pitchFamily="18" charset="0"/>
                <a:cs typeface="Times New Roman" panose="02020603050405020304" pitchFamily="18" charset="0"/>
              </a:rPr>
              <a:t>CIDR</a:t>
            </a:r>
            <a:r>
              <a:rPr lang="en-US" sz="2200" b="1" dirty="0" smtClean="0">
                <a:solidFill>
                  <a:srgbClr val="FF0000"/>
                </a:solidFill>
                <a:latin typeface="Times New Roman" panose="02020603050405020304" pitchFamily="18" charset="0"/>
                <a:cs typeface="Times New Roman" panose="02020603050405020304" pitchFamily="18" charset="0"/>
              </a:rPr>
              <a:t>)</a:t>
            </a:r>
            <a:r>
              <a:rPr lang="en-US" sz="2200" b="1" dirty="0" smtClean="0">
                <a:latin typeface="Times New Roman" panose="02020603050405020304" pitchFamily="18" charset="0"/>
                <a:cs typeface="Times New Roman" panose="02020603050405020304" pitchFamily="18" charset="0"/>
              </a:rPr>
              <a:t>.</a:t>
            </a:r>
          </a:p>
          <a:p>
            <a:endParaRPr lang="en-US" sz="2200" b="1" dirty="0" smtClean="0">
              <a:latin typeface="Times New Roman" panose="02020603050405020304" pitchFamily="18" charset="0"/>
              <a:cs typeface="Times New Roman" panose="02020603050405020304" pitchFamily="18" charset="0"/>
            </a:endParaRPr>
          </a:p>
          <a:p>
            <a:r>
              <a:rPr lang="en-US" sz="2200" b="1" dirty="0" smtClean="0">
                <a:solidFill>
                  <a:srgbClr val="00B050"/>
                </a:solidFill>
                <a:latin typeface="Times New Roman" panose="02020603050405020304" pitchFamily="18" charset="0"/>
                <a:cs typeface="Times New Roman" panose="02020603050405020304" pitchFamily="18" charset="0"/>
              </a:rPr>
              <a:t>Why Classless?. </a:t>
            </a:r>
            <a:endParaRPr lang="en-US" sz="2200" b="1" dirty="0">
              <a:solidFill>
                <a:srgbClr val="00B05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To overcome address depletion</a:t>
            </a:r>
          </a:p>
          <a:p>
            <a:pPr marL="285750" indent="-285750">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Give access of Internet to more organizations</a:t>
            </a:r>
          </a:p>
          <a:p>
            <a:r>
              <a:rPr lang="en-US" sz="2200" b="1" dirty="0" smtClean="0">
                <a:solidFill>
                  <a:srgbClr val="FF0000"/>
                </a:solidFill>
                <a:latin typeface="Times New Roman" panose="02020603050405020304" pitchFamily="18" charset="0"/>
                <a:cs typeface="Times New Roman" panose="02020603050405020304" pitchFamily="18" charset="0"/>
              </a:rPr>
              <a:t>There are </a:t>
            </a:r>
            <a:r>
              <a:rPr lang="en-US" sz="2400" b="1" dirty="0" smtClean="0">
                <a:solidFill>
                  <a:srgbClr val="002060"/>
                </a:solidFill>
                <a:latin typeface="Times New Roman" panose="02020603050405020304" pitchFamily="18" charset="0"/>
                <a:cs typeface="Times New Roman" panose="02020603050405020304" pitchFamily="18" charset="0"/>
              </a:rPr>
              <a:t>no classes </a:t>
            </a:r>
            <a:r>
              <a:rPr lang="en-US" sz="2200" b="1" dirty="0" smtClean="0">
                <a:solidFill>
                  <a:srgbClr val="FF0000"/>
                </a:solidFill>
                <a:latin typeface="Times New Roman" panose="02020603050405020304" pitchFamily="18" charset="0"/>
                <a:cs typeface="Times New Roman" panose="02020603050405020304" pitchFamily="18" charset="0"/>
              </a:rPr>
              <a:t>but addresses are still granted in </a:t>
            </a:r>
            <a:r>
              <a:rPr lang="en-US" sz="2200" b="1" dirty="0" smtClean="0">
                <a:solidFill>
                  <a:srgbClr val="002060"/>
                </a:solidFill>
                <a:latin typeface="Times New Roman" panose="02020603050405020304" pitchFamily="18" charset="0"/>
                <a:cs typeface="Times New Roman" panose="02020603050405020304" pitchFamily="18" charset="0"/>
              </a:rPr>
              <a:t>blocks</a:t>
            </a:r>
            <a:endParaRPr lang="en-US" sz="2200" b="1" dirty="0">
              <a:solidFill>
                <a:srgbClr val="00206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30627"/>
            <a:ext cx="676450" cy="68782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65</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802821" y="103930"/>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30627"/>
            <a:ext cx="676450" cy="68782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3" name="Rectangle 2"/>
          <p:cNvSpPr/>
          <p:nvPr/>
        </p:nvSpPr>
        <p:spPr>
          <a:xfrm>
            <a:off x="253092" y="703891"/>
            <a:ext cx="7976507" cy="4154984"/>
          </a:xfrm>
          <a:prstGeom prst="rect">
            <a:avLst/>
          </a:prstGeom>
        </p:spPr>
        <p:txBody>
          <a:bodyPr wrap="square">
            <a:spAutoFit/>
          </a:bodyPr>
          <a:lstStyle/>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The </a:t>
            </a:r>
            <a:r>
              <a:rPr lang="en-US" sz="2200" dirty="0">
                <a:solidFill>
                  <a:srgbClr val="333333"/>
                </a:solidFill>
                <a:latin typeface="Times New Roman" panose="02020603050405020304" pitchFamily="18" charset="0"/>
                <a:cs typeface="Times New Roman" panose="02020603050405020304" pitchFamily="18" charset="0"/>
              </a:rPr>
              <a:t>entire address space is partitioned into blocks of varying lengths with classless addressing.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An </a:t>
            </a:r>
            <a:r>
              <a:rPr lang="en-US" sz="2200" dirty="0">
                <a:solidFill>
                  <a:srgbClr val="333333"/>
                </a:solidFill>
                <a:latin typeface="Times New Roman" panose="02020603050405020304" pitchFamily="18" charset="0"/>
                <a:cs typeface="Times New Roman" panose="02020603050405020304" pitchFamily="18" charset="0"/>
              </a:rPr>
              <a:t>address's prefix designates the block (network); its suffix designates the node (device).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It is capable </a:t>
            </a:r>
            <a:r>
              <a:rPr lang="en-US" sz="2200" dirty="0">
                <a:solidFill>
                  <a:srgbClr val="333333"/>
                </a:solidFill>
                <a:latin typeface="Times New Roman" panose="02020603050405020304" pitchFamily="18" charset="0"/>
                <a:cs typeface="Times New Roman" panose="02020603050405020304" pitchFamily="18" charset="0"/>
              </a:rPr>
              <a:t>of having a block of 20, 21, 22 ,..., 232 addresses, theoretically.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One </a:t>
            </a:r>
            <a:r>
              <a:rPr lang="en-US" sz="2200" dirty="0">
                <a:solidFill>
                  <a:srgbClr val="333333"/>
                </a:solidFill>
                <a:latin typeface="Times New Roman" panose="02020603050405020304" pitchFamily="18" charset="0"/>
                <a:cs typeface="Times New Roman" panose="02020603050405020304" pitchFamily="18" charset="0"/>
              </a:rPr>
              <a:t>of the limitations is that a block of addresses must have a power of two addresses.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One </a:t>
            </a:r>
            <a:r>
              <a:rPr lang="en-US" sz="2200" dirty="0">
                <a:solidFill>
                  <a:srgbClr val="333333"/>
                </a:solidFill>
                <a:latin typeface="Times New Roman" panose="02020603050405020304" pitchFamily="18" charset="0"/>
                <a:cs typeface="Times New Roman" panose="02020603050405020304" pitchFamily="18" charset="0"/>
              </a:rPr>
              <a:t>address block may be given to an organization.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smtClean="0">
              <a:solidFill>
                <a:srgbClr val="333333"/>
              </a:solidFill>
              <a:latin typeface="Times New Roman" panose="02020603050405020304" pitchFamily="18" charset="0"/>
              <a:cs typeface="Times New Roman" panose="02020603050405020304" pitchFamily="18" charset="0"/>
            </a:endParaRPr>
          </a:p>
        </p:txBody>
      </p:sp>
      <p:pic>
        <p:nvPicPr>
          <p:cNvPr id="9" name="Picture 2" descr="Classful vs Classless address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4" y="3856460"/>
            <a:ext cx="7168243" cy="118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874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66</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3" name="Rectangle 2"/>
          <p:cNvSpPr/>
          <p:nvPr/>
        </p:nvSpPr>
        <p:spPr>
          <a:xfrm>
            <a:off x="481692" y="866882"/>
            <a:ext cx="7870371" cy="4093428"/>
          </a:xfrm>
          <a:prstGeom prst="rect">
            <a:avLst/>
          </a:prstGeom>
        </p:spPr>
        <p:txBody>
          <a:bodyPr wrap="square">
            <a:spAutoFit/>
          </a:bodyPr>
          <a:lstStyle/>
          <a:p>
            <a:pPr marL="342900" indent="-342900">
              <a:spcBef>
                <a:spcPts val="1200"/>
              </a:spcBef>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In contrast to classful addressing, classless addressing allows for varying prefix lengths. </a:t>
            </a:r>
            <a:endParaRPr lang="en-US" sz="2000" dirty="0" smtClean="0">
              <a:solidFill>
                <a:srgbClr val="333333"/>
              </a:solidFill>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Prefix </a:t>
            </a:r>
            <a:r>
              <a:rPr lang="en-US" sz="2000" dirty="0">
                <a:solidFill>
                  <a:srgbClr val="333333"/>
                </a:solidFill>
                <a:latin typeface="Times New Roman" panose="02020603050405020304" pitchFamily="18" charset="0"/>
                <a:cs typeface="Times New Roman" panose="02020603050405020304" pitchFamily="18" charset="0"/>
              </a:rPr>
              <a:t>lengths that vary from 0 to 32 are possible. </a:t>
            </a:r>
            <a:endParaRPr lang="en-US" sz="2000" dirty="0" smtClean="0">
              <a:solidFill>
                <a:srgbClr val="333333"/>
              </a:solidFill>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The </a:t>
            </a:r>
            <a:r>
              <a:rPr lang="en-US" sz="2000" dirty="0">
                <a:solidFill>
                  <a:srgbClr val="333333"/>
                </a:solidFill>
                <a:latin typeface="Times New Roman" panose="02020603050405020304" pitchFamily="18" charset="0"/>
                <a:cs typeface="Times New Roman" panose="02020603050405020304" pitchFamily="18" charset="0"/>
              </a:rPr>
              <a:t>length of the prefix has an inverse relationship with network size. </a:t>
            </a:r>
            <a:endParaRPr lang="en-US" sz="2000" dirty="0" smtClean="0">
              <a:solidFill>
                <a:srgbClr val="333333"/>
              </a:solidFill>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A </a:t>
            </a:r>
            <a:r>
              <a:rPr lang="en-US" sz="2000" dirty="0">
                <a:solidFill>
                  <a:srgbClr val="333333"/>
                </a:solidFill>
                <a:latin typeface="Times New Roman" panose="02020603050405020304" pitchFamily="18" charset="0"/>
                <a:cs typeface="Times New Roman" panose="02020603050405020304" pitchFamily="18" charset="0"/>
              </a:rPr>
              <a:t>smaller network has a large prefix; a larger one has a small prefix</a:t>
            </a:r>
            <a:r>
              <a:rPr lang="en-US" sz="2000" dirty="0" smtClean="0">
                <a:solidFill>
                  <a:srgbClr val="333333"/>
                </a:solidFill>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classless addressing is a specific instance of classful addressing</a:t>
            </a:r>
            <a:r>
              <a:rPr lang="en-US" sz="2000" b="1" i="1" dirty="0" smtClean="0">
                <a:solidFill>
                  <a:srgbClr val="FF0000"/>
                </a:solidFill>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An </a:t>
            </a:r>
            <a:r>
              <a:rPr lang="en-US" sz="2000" dirty="0">
                <a:solidFill>
                  <a:srgbClr val="333333"/>
                </a:solidFill>
                <a:latin typeface="Times New Roman" panose="02020603050405020304" pitchFamily="18" charset="0"/>
                <a:cs typeface="Times New Roman" panose="02020603050405020304" pitchFamily="18" charset="0"/>
              </a:rPr>
              <a:t>address in class A </a:t>
            </a:r>
            <a:r>
              <a:rPr lang="en-US" sz="2000" dirty="0" smtClean="0">
                <a:solidFill>
                  <a:srgbClr val="333333"/>
                </a:solidFill>
                <a:latin typeface="Times New Roman" panose="02020603050405020304" pitchFamily="18" charset="0"/>
                <a:cs typeface="Times New Roman" panose="02020603050405020304" pitchFamily="18" charset="0"/>
              </a:rPr>
              <a:t>can be considered as </a:t>
            </a:r>
            <a:r>
              <a:rPr lang="en-US" sz="2000" dirty="0">
                <a:solidFill>
                  <a:srgbClr val="333333"/>
                </a:solidFill>
                <a:latin typeface="Times New Roman" panose="02020603050405020304" pitchFamily="18" charset="0"/>
                <a:cs typeface="Times New Roman" panose="02020603050405020304" pitchFamily="18" charset="0"/>
              </a:rPr>
              <a:t>a classless address with a prefix length of 8. </a:t>
            </a:r>
            <a:endParaRPr lang="en-US" sz="2000" dirty="0" smtClean="0">
              <a:solidFill>
                <a:srgbClr val="333333"/>
              </a:solidFill>
              <a:latin typeface="Times New Roman" panose="02020603050405020304" pitchFamily="18" charset="0"/>
              <a:cs typeface="Times New Roman" panose="02020603050405020304" pitchFamily="18" charset="0"/>
            </a:endParaRPr>
          </a:p>
          <a:p>
            <a:pPr marL="342900" indent="-342900">
              <a:spcBef>
                <a:spcPts val="1200"/>
              </a:spcBef>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Class </a:t>
            </a:r>
            <a:r>
              <a:rPr lang="en-US" sz="2000" dirty="0">
                <a:solidFill>
                  <a:srgbClr val="333333"/>
                </a:solidFill>
                <a:latin typeface="Times New Roman" panose="02020603050405020304" pitchFamily="18" charset="0"/>
                <a:cs typeface="Times New Roman" panose="02020603050405020304" pitchFamily="18" charset="0"/>
              </a:rPr>
              <a:t>B addresses can be viewed as classless addresses with the prefix </a:t>
            </a:r>
            <a:r>
              <a:rPr lang="en-US" sz="2000" dirty="0" smtClean="0">
                <a:solidFill>
                  <a:srgbClr val="333333"/>
                </a:solidFill>
                <a:latin typeface="Times New Roman" panose="02020603050405020304" pitchFamily="18" charset="0"/>
                <a:cs typeface="Times New Roman" panose="02020603050405020304" pitchFamily="18" charset="0"/>
              </a:rPr>
              <a:t>16</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1165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67</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2" name="Rectangle 1"/>
          <p:cNvSpPr/>
          <p:nvPr/>
        </p:nvSpPr>
        <p:spPr>
          <a:xfrm>
            <a:off x="514349" y="907703"/>
            <a:ext cx="8131629" cy="2123658"/>
          </a:xfrm>
          <a:prstGeom prst="rect">
            <a:avLst/>
          </a:prstGeom>
        </p:spPr>
        <p:txBody>
          <a:bodyPr wrap="square">
            <a:spAutoFit/>
          </a:bodyPr>
          <a:lstStyle/>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In </a:t>
            </a:r>
            <a:r>
              <a:rPr lang="en-US" sz="2200" dirty="0">
                <a:solidFill>
                  <a:srgbClr val="333333"/>
                </a:solidFill>
                <a:latin typeface="Times New Roman" panose="02020603050405020304" pitchFamily="18" charset="0"/>
                <a:cs typeface="Times New Roman" panose="02020603050405020304" pitchFamily="18" charset="0"/>
              </a:rPr>
              <a:t>classless </a:t>
            </a:r>
            <a:r>
              <a:rPr lang="en-US" sz="2200" dirty="0" smtClean="0">
                <a:solidFill>
                  <a:srgbClr val="333333"/>
                </a:solidFill>
                <a:latin typeface="Times New Roman" panose="02020603050405020304" pitchFamily="18" charset="0"/>
                <a:cs typeface="Times New Roman" panose="02020603050405020304" pitchFamily="18" charset="0"/>
              </a:rPr>
              <a:t>addressing, the </a:t>
            </a:r>
            <a:r>
              <a:rPr lang="en-US" sz="2200" dirty="0">
                <a:solidFill>
                  <a:srgbClr val="333333"/>
                </a:solidFill>
                <a:latin typeface="Times New Roman" panose="02020603050405020304" pitchFamily="18" charset="0"/>
                <a:cs typeface="Times New Roman" panose="02020603050405020304" pitchFamily="18" charset="0"/>
              </a:rPr>
              <a:t>prefix </a:t>
            </a:r>
            <a:r>
              <a:rPr lang="en-US" sz="2200" dirty="0" smtClean="0">
                <a:solidFill>
                  <a:srgbClr val="333333"/>
                </a:solidFill>
                <a:latin typeface="Times New Roman" panose="02020603050405020304" pitchFamily="18" charset="0"/>
                <a:cs typeface="Times New Roman" panose="02020603050405020304" pitchFamily="18" charset="0"/>
              </a:rPr>
              <a:t>length is to be provided </a:t>
            </a:r>
            <a:r>
              <a:rPr lang="en-US" sz="2200" dirty="0">
                <a:solidFill>
                  <a:srgbClr val="333333"/>
                </a:solidFill>
                <a:latin typeface="Times New Roman" panose="02020603050405020304" pitchFamily="18" charset="0"/>
                <a:cs typeface="Times New Roman" panose="02020603050405020304" pitchFamily="18" charset="0"/>
              </a:rPr>
              <a:t>because it is not a property of the address. </a:t>
            </a:r>
            <a:endParaRPr lang="en-US" sz="2200" dirty="0" smtClean="0">
              <a:solidFill>
                <a:srgbClr val="333333"/>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solidFill>
                  <a:srgbClr val="333333"/>
                </a:solidFill>
                <a:latin typeface="Times New Roman" panose="02020603050405020304" pitchFamily="18" charset="0"/>
                <a:cs typeface="Times New Roman" panose="02020603050405020304" pitchFamily="18" charset="0"/>
              </a:rPr>
              <a:t>A classless address does not automatically define the block or network to which it belongs.</a:t>
            </a:r>
          </a:p>
          <a:p>
            <a:pPr marL="342900" indent="-342900">
              <a:buFont typeface="Arial" panose="020B0604020202020204" pitchFamily="34" charset="0"/>
              <a:buChar char="•"/>
            </a:pPr>
            <a:r>
              <a:rPr lang="en-US" sz="2200" dirty="0" smtClean="0">
                <a:solidFill>
                  <a:srgbClr val="333333"/>
                </a:solidFill>
                <a:latin typeface="Times New Roman" panose="02020603050405020304" pitchFamily="18" charset="0"/>
                <a:cs typeface="Times New Roman" panose="02020603050405020304" pitchFamily="18" charset="0"/>
              </a:rPr>
              <a:t>The </a:t>
            </a:r>
            <a:r>
              <a:rPr lang="en-US" sz="2200" dirty="0">
                <a:solidFill>
                  <a:srgbClr val="333333"/>
                </a:solidFill>
                <a:latin typeface="Times New Roman" panose="02020603050405020304" pitchFamily="18" charset="0"/>
                <a:cs typeface="Times New Roman" panose="02020603050405020304" pitchFamily="18" charset="0"/>
              </a:rPr>
              <a:t>address is inserted in this scenario, followed by a slash, and the prefix length, n.</a:t>
            </a:r>
            <a:endParaRPr lang="en-US"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777648" y="3114317"/>
            <a:ext cx="7585982" cy="1652946"/>
          </a:xfrm>
          <a:prstGeom prst="rect">
            <a:avLst/>
          </a:prstGeom>
        </p:spPr>
      </p:pic>
    </p:spTree>
    <p:extLst>
      <p:ext uri="{BB962C8B-B14F-4D97-AF65-F5344CB8AC3E}">
        <p14:creationId xmlns:p14="http://schemas.microsoft.com/office/powerpoint/2010/main" val="3897544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68</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488496" y="2481943"/>
            <a:ext cx="7961539" cy="2422242"/>
          </a:xfrm>
          <a:prstGeom prst="rect">
            <a:avLst/>
          </a:prstGeom>
        </p:spPr>
      </p:pic>
      <p:sp>
        <p:nvSpPr>
          <p:cNvPr id="5" name="Rectangle 4"/>
          <p:cNvSpPr/>
          <p:nvPr/>
        </p:nvSpPr>
        <p:spPr>
          <a:xfrm>
            <a:off x="655996" y="739277"/>
            <a:ext cx="7508289" cy="1631216"/>
          </a:xfrm>
          <a:prstGeom prst="rect">
            <a:avLst/>
          </a:prstGeom>
          <a:solidFill>
            <a:schemeClr val="accent2">
              <a:lumMod val="20000"/>
              <a:lumOff val="80000"/>
            </a:schemeClr>
          </a:solidFill>
        </p:spPr>
        <p:txBody>
          <a:bodyPr wrap="square">
            <a:spAutoFit/>
          </a:bodyPr>
          <a:lstStyle/>
          <a:p>
            <a:r>
              <a:rPr lang="en-US" sz="2000" dirty="0">
                <a:solidFill>
                  <a:srgbClr val="333333"/>
                </a:solidFill>
                <a:latin typeface="Times New Roman" panose="02020603050405020304" pitchFamily="18" charset="0"/>
                <a:cs typeface="Times New Roman" panose="02020603050405020304" pitchFamily="18" charset="0"/>
              </a:rPr>
              <a:t>With respect to any given address in the block, we typically like to know three things</a:t>
            </a:r>
            <a:r>
              <a:rPr lang="en-US" sz="2000" dirty="0" smtClean="0">
                <a:solidFill>
                  <a:srgbClr val="333333"/>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the </a:t>
            </a:r>
            <a:r>
              <a:rPr lang="en-US" sz="2000" dirty="0">
                <a:solidFill>
                  <a:srgbClr val="333333"/>
                </a:solidFill>
                <a:latin typeface="Times New Roman" panose="02020603050405020304" pitchFamily="18" charset="0"/>
                <a:cs typeface="Times New Roman" panose="02020603050405020304" pitchFamily="18" charset="0"/>
              </a:rPr>
              <a:t>number of addresses in the block, </a:t>
            </a:r>
            <a:endParaRPr lang="en-US" sz="2000" dirty="0" smtClean="0">
              <a:solidFill>
                <a:srgbClr val="333333"/>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the </a:t>
            </a:r>
            <a:r>
              <a:rPr lang="en-US" sz="2000" dirty="0">
                <a:solidFill>
                  <a:srgbClr val="333333"/>
                </a:solidFill>
                <a:latin typeface="Times New Roman" panose="02020603050405020304" pitchFamily="18" charset="0"/>
                <a:cs typeface="Times New Roman" panose="02020603050405020304" pitchFamily="18" charset="0"/>
              </a:rPr>
              <a:t>start address in the block</a:t>
            </a:r>
            <a:r>
              <a:rPr lang="en-US" sz="2000" dirty="0" smtClean="0">
                <a:solidFill>
                  <a:srgbClr val="333333"/>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smtClean="0">
                <a:solidFill>
                  <a:srgbClr val="333333"/>
                </a:solidFill>
                <a:latin typeface="Times New Roman" panose="02020603050405020304" pitchFamily="18" charset="0"/>
                <a:cs typeface="Times New Roman" panose="02020603050405020304" pitchFamily="18" charset="0"/>
              </a:rPr>
              <a:t>the </a:t>
            </a:r>
            <a:r>
              <a:rPr lang="en-US" sz="2000" dirty="0">
                <a:solidFill>
                  <a:srgbClr val="333333"/>
                </a:solidFill>
                <a:latin typeface="Times New Roman" panose="02020603050405020304" pitchFamily="18" charset="0"/>
                <a:cs typeface="Times New Roman" panose="02020603050405020304" pitchFamily="18" charset="0"/>
              </a:rPr>
              <a:t>last address.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2105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69</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811119" y="739277"/>
            <a:ext cx="7222538" cy="2150880"/>
          </a:xfrm>
          <a:prstGeom prst="rect">
            <a:avLst/>
          </a:prstGeom>
        </p:spPr>
      </p:pic>
      <p:sp>
        <p:nvSpPr>
          <p:cNvPr id="2" name="Rectangle 1"/>
          <p:cNvSpPr/>
          <p:nvPr/>
        </p:nvSpPr>
        <p:spPr>
          <a:xfrm>
            <a:off x="737507" y="2969867"/>
            <a:ext cx="7494814" cy="1785104"/>
          </a:xfrm>
          <a:prstGeom prst="rect">
            <a:avLst/>
          </a:prstGeom>
          <a:solidFill>
            <a:schemeClr val="accent2">
              <a:lumMod val="20000"/>
              <a:lumOff val="80000"/>
            </a:schemeClr>
          </a:solidFill>
        </p:spPr>
        <p:txBody>
          <a:bodyPr wrap="square">
            <a:spAutoFit/>
          </a:bodyPr>
          <a:lstStyle/>
          <a:p>
            <a:pPr algn="just">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block has N = </a:t>
            </a:r>
            <a:r>
              <a:rPr lang="en-US" sz="2000" b="1" dirty="0">
                <a:latin typeface="Times New Roman" panose="02020603050405020304" pitchFamily="18" charset="0"/>
                <a:cs typeface="Times New Roman" panose="02020603050405020304" pitchFamily="18" charset="0"/>
              </a:rPr>
              <a:t>2</a:t>
            </a:r>
            <a:r>
              <a:rPr lang="en-US" sz="2000" b="1" baseline="30000" dirty="0">
                <a:latin typeface="Times New Roman" panose="02020603050405020304" pitchFamily="18" charset="0"/>
                <a:cs typeface="Times New Roman" panose="02020603050405020304" pitchFamily="18" charset="0"/>
              </a:rPr>
              <a:t>32-n </a:t>
            </a:r>
            <a:r>
              <a:rPr lang="en-US" sz="2000" dirty="0" smtClean="0">
                <a:latin typeface="Times New Roman" panose="02020603050405020304" pitchFamily="18" charset="0"/>
                <a:cs typeface="Times New Roman" panose="02020603050405020304" pitchFamily="18" charset="0"/>
              </a:rPr>
              <a:t>addresses</a:t>
            </a:r>
            <a:r>
              <a:rPr lang="en-US" sz="2000" dirty="0">
                <a:latin typeface="Times New Roman" panose="02020603050405020304" pitchFamily="18" charset="0"/>
                <a:cs typeface="Times New Roman" panose="02020603050405020304" pitchFamily="18" charset="0"/>
              </a:rPr>
              <a:t>, according to the calculation.</a:t>
            </a:r>
          </a:p>
          <a:p>
            <a:pPr algn="just">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 leftmost bits are kept, and the (32 - n) rightmost bits are all set to zeroes to determine the first address.</a:t>
            </a:r>
          </a:p>
          <a:p>
            <a:pPr algn="just">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 leftmost bits are kept, while the (32 - n) rightmost bits are all set to 1s to determine the last address.</a:t>
            </a:r>
          </a:p>
        </p:txBody>
      </p:sp>
    </p:spTree>
    <p:extLst>
      <p:ext uri="{BB962C8B-B14F-4D97-AF65-F5344CB8AC3E}">
        <p14:creationId xmlns:p14="http://schemas.microsoft.com/office/powerpoint/2010/main" val="3431266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a:t>
            </a:fld>
            <a:endParaRPr sz="900">
              <a:solidFill>
                <a:schemeClr val="dk1"/>
              </a:solidFill>
              <a:latin typeface="Times New Roman"/>
              <a:ea typeface="Times New Roman"/>
              <a:cs typeface="Times New Roman"/>
              <a:sym typeface="Times New Roman"/>
            </a:endParaRPr>
          </a:p>
        </p:txBody>
      </p:sp>
      <p:sp>
        <p:nvSpPr>
          <p:cNvPr id="219" name="Google Shape;219;p32"/>
          <p:cNvSpPr txBox="1">
            <a:spLocks noGrp="1"/>
          </p:cNvSpPr>
          <p:nvPr>
            <p:ph type="title" idx="4294967295"/>
          </p:nvPr>
        </p:nvSpPr>
        <p:spPr>
          <a:xfrm>
            <a:off x="1296988" y="158750"/>
            <a:ext cx="7847012" cy="344488"/>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2060"/>
                </a:solidFill>
                <a:latin typeface="Times New Roman"/>
                <a:ea typeface="Times New Roman"/>
                <a:cs typeface="Times New Roman"/>
                <a:sym typeface="Times New Roman"/>
              </a:rPr>
              <a:t>Network Layer Services (Cntd.)</a:t>
            </a:r>
            <a:endParaRPr sz="3200" dirty="0">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280094" y="740265"/>
            <a:ext cx="3344849" cy="3693319"/>
          </a:xfrm>
          <a:prstGeom prst="rect">
            <a:avLst/>
          </a:prstGeom>
        </p:spPr>
        <p:txBody>
          <a:bodyPr wrap="square">
            <a:spAutoFit/>
          </a:bodyPr>
          <a:lstStyle/>
          <a:p>
            <a:pPr algn="just"/>
            <a:r>
              <a:rPr lang="en-IN" sz="1800" b="1" dirty="0">
                <a:solidFill>
                  <a:srgbClr val="610B38"/>
                </a:solidFill>
                <a:latin typeface="Times New Roman" panose="02020603050405020304" pitchFamily="18" charset="0"/>
                <a:cs typeface="Times New Roman" panose="02020603050405020304" pitchFamily="18" charset="0"/>
              </a:rPr>
              <a:t>Forwarding &amp; </a:t>
            </a:r>
            <a:r>
              <a:rPr lang="en-IN" sz="1800" b="1" dirty="0" smtClean="0">
                <a:solidFill>
                  <a:srgbClr val="610B38"/>
                </a:solidFill>
                <a:latin typeface="Times New Roman" panose="02020603050405020304" pitchFamily="18" charset="0"/>
                <a:cs typeface="Times New Roman" panose="02020603050405020304" pitchFamily="18" charset="0"/>
              </a:rPr>
              <a:t>Routing</a:t>
            </a:r>
          </a:p>
          <a:p>
            <a:pPr algn="just"/>
            <a:r>
              <a:rPr lang="en-US" sz="1800" dirty="0">
                <a:latin typeface="Times New Roman" panose="02020603050405020304" pitchFamily="18" charset="0"/>
                <a:cs typeface="Times New Roman" panose="02020603050405020304" pitchFamily="18" charset="0"/>
              </a:rPr>
              <a:t>A router forwards a packet by examining a packet's header field and then using the header field value to index into the forwarding table. </a:t>
            </a:r>
            <a:endParaRPr lang="en-US" sz="1800" dirty="0" smtClean="0">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value stored in the forwarding table corresponding to the header field value indicates the router's outgoing interface link to which the packet is to be forwarded.</a:t>
            </a:r>
            <a:endParaRPr lang="en-IN" sz="1800" dirty="0">
              <a:solidFill>
                <a:srgbClr val="610B38"/>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3624943" y="615106"/>
            <a:ext cx="5383146" cy="429435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70</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4" name="Rectangle 3"/>
          <p:cNvSpPr/>
          <p:nvPr/>
        </p:nvSpPr>
        <p:spPr>
          <a:xfrm rot="10800000" flipV="1">
            <a:off x="737507" y="852724"/>
            <a:ext cx="7859353" cy="1200329"/>
          </a:xfrm>
          <a:prstGeom prst="rect">
            <a:avLst/>
          </a:prstGeom>
        </p:spPr>
        <p:txBody>
          <a:bodyPr wrap="square">
            <a:spAutoFit/>
          </a:bodyPr>
          <a:lstStyle/>
          <a:p>
            <a:r>
              <a:rPr lang="en-US" sz="2400" dirty="0" smtClean="0">
                <a:solidFill>
                  <a:srgbClr val="333333"/>
                </a:solidFill>
                <a:latin typeface="Times New Roman" panose="02020603050405020304" pitchFamily="18" charset="0"/>
                <a:cs typeface="Times New Roman" panose="02020603050405020304" pitchFamily="18" charset="0"/>
              </a:rPr>
              <a:t>For the given classless address 167.199.170.82/27 find </a:t>
            </a:r>
            <a:r>
              <a:rPr lang="en-US" sz="2400" dirty="0">
                <a:latin typeface="Times New Roman" panose="02020603050405020304" pitchFamily="18" charset="0"/>
                <a:cs typeface="Times New Roman" panose="02020603050405020304" pitchFamily="18" charset="0"/>
              </a:rPr>
              <a:t>the number of addresses in the block, the start address in the block, and the last address.</a:t>
            </a:r>
          </a:p>
        </p:txBody>
      </p:sp>
      <p:sp>
        <p:nvSpPr>
          <p:cNvPr id="6" name="Rectangle 5"/>
          <p:cNvSpPr/>
          <p:nvPr/>
        </p:nvSpPr>
        <p:spPr>
          <a:xfrm>
            <a:off x="737507" y="2118810"/>
            <a:ext cx="7241721" cy="1200329"/>
          </a:xfrm>
          <a:prstGeom prst="rect">
            <a:avLst/>
          </a:prstGeom>
        </p:spPr>
        <p:txBody>
          <a:bodyPr wrap="square">
            <a:spAutoFit/>
          </a:bodyPr>
          <a:lstStyle/>
          <a:p>
            <a:r>
              <a:rPr lang="en-US" sz="2400" dirty="0">
                <a:solidFill>
                  <a:srgbClr val="333333"/>
                </a:solidFill>
                <a:latin typeface="Times New Roman" panose="02020603050405020304" pitchFamily="18" charset="0"/>
                <a:cs typeface="Times New Roman" panose="02020603050405020304" pitchFamily="18" charset="0"/>
              </a:rPr>
              <a:t>Solution:</a:t>
            </a:r>
          </a:p>
          <a:p>
            <a:r>
              <a:rPr lang="en-US" sz="2400" dirty="0">
                <a:solidFill>
                  <a:srgbClr val="333333"/>
                </a:solidFill>
                <a:latin typeface="Times New Roman" panose="02020603050405020304" pitchFamily="18" charset="0"/>
                <a:cs typeface="Times New Roman" panose="02020603050405020304" pitchFamily="18" charset="0"/>
              </a:rPr>
              <a:t>The first 27 bits are kept while the remaining bits are converted to 0s to determine the first address.</a:t>
            </a:r>
          </a:p>
        </p:txBody>
      </p:sp>
      <p:sp>
        <p:nvSpPr>
          <p:cNvPr id="7" name="Rectangle 6"/>
          <p:cNvSpPr/>
          <p:nvPr/>
        </p:nvSpPr>
        <p:spPr>
          <a:xfrm>
            <a:off x="774244" y="3469643"/>
            <a:ext cx="7168244" cy="461665"/>
          </a:xfrm>
          <a:prstGeom prst="rect">
            <a:avLst/>
          </a:prstGeom>
          <a:solidFill>
            <a:schemeClr val="accent2">
              <a:lumMod val="20000"/>
              <a:lumOff val="80000"/>
            </a:schemeClr>
          </a:solidFill>
        </p:spPr>
        <p:txBody>
          <a:bodyPr wrap="square">
            <a:spAutoFit/>
          </a:bodyPr>
          <a:lstStyle/>
          <a:p>
            <a:r>
              <a:rPr lang="en-US" sz="2400" dirty="0" smtClean="0">
                <a:solidFill>
                  <a:srgbClr val="333333"/>
                </a:solidFill>
                <a:latin typeface="inter-regular"/>
              </a:rPr>
              <a:t>There </a:t>
            </a:r>
            <a:r>
              <a:rPr lang="en-US" sz="2400" dirty="0">
                <a:solidFill>
                  <a:srgbClr val="333333"/>
                </a:solidFill>
                <a:latin typeface="inter-regular"/>
              </a:rPr>
              <a:t>are 2</a:t>
            </a:r>
            <a:r>
              <a:rPr lang="en-US" sz="2400" baseline="30000" dirty="0">
                <a:solidFill>
                  <a:srgbClr val="333333"/>
                </a:solidFill>
                <a:latin typeface="inter-regular"/>
              </a:rPr>
              <a:t>32-n</a:t>
            </a:r>
            <a:r>
              <a:rPr lang="en-US" sz="2400" dirty="0">
                <a:solidFill>
                  <a:srgbClr val="333333"/>
                </a:solidFill>
                <a:latin typeface="inter-regular"/>
              </a:rPr>
              <a:t> = 2</a:t>
            </a:r>
            <a:r>
              <a:rPr lang="en-US" sz="2400" baseline="30000" dirty="0">
                <a:solidFill>
                  <a:srgbClr val="333333"/>
                </a:solidFill>
                <a:latin typeface="inter-regular"/>
              </a:rPr>
              <a:t>5</a:t>
            </a:r>
            <a:r>
              <a:rPr lang="en-US" sz="2400" dirty="0">
                <a:solidFill>
                  <a:srgbClr val="333333"/>
                </a:solidFill>
                <a:latin typeface="inter-regular"/>
              </a:rPr>
              <a:t> = 32 addresses in all.</a:t>
            </a:r>
            <a:endParaRPr lang="en-US" sz="2400" dirty="0"/>
          </a:p>
        </p:txBody>
      </p:sp>
    </p:spTree>
    <p:extLst>
      <p:ext uri="{BB962C8B-B14F-4D97-AF65-F5344CB8AC3E}">
        <p14:creationId xmlns:p14="http://schemas.microsoft.com/office/powerpoint/2010/main" val="12706612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71</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737507" y="41838"/>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a:t>
            </a:r>
            <a:endParaRPr sz="2800" b="1" dirty="0">
              <a:solidFill>
                <a:srgbClr val="002060"/>
              </a:solidFill>
              <a:latin typeface="Times New Roman"/>
              <a:ea typeface="Times New Roman"/>
              <a:cs typeface="Times New Roman"/>
              <a:sym typeface="Times New Roman"/>
            </a:endParaRPr>
          </a:p>
        </p:txBody>
      </p:sp>
      <p:sp>
        <p:nvSpPr>
          <p:cNvPr id="9" name="object 5"/>
          <p:cNvSpPr>
            <a:spLocks noChangeArrowheads="1"/>
          </p:cNvSpPr>
          <p:nvPr/>
        </p:nvSpPr>
        <p:spPr bwMode="auto">
          <a:xfrm>
            <a:off x="92917" y="30628"/>
            <a:ext cx="563080" cy="7086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921201" y="1376995"/>
            <a:ext cx="7168244" cy="1384743"/>
          </a:xfrm>
          <a:prstGeom prst="rect">
            <a:avLst/>
          </a:prstGeom>
        </p:spPr>
      </p:pic>
      <p:pic>
        <p:nvPicPr>
          <p:cNvPr id="2" name="Picture 1"/>
          <p:cNvPicPr>
            <a:picLocks noChangeAspect="1"/>
          </p:cNvPicPr>
          <p:nvPr/>
        </p:nvPicPr>
        <p:blipFill>
          <a:blip r:embed="rId5"/>
          <a:stretch>
            <a:fillRect/>
          </a:stretch>
        </p:blipFill>
        <p:spPr>
          <a:xfrm>
            <a:off x="737507" y="3612590"/>
            <a:ext cx="7441746" cy="1419302"/>
          </a:xfrm>
          <a:prstGeom prst="rect">
            <a:avLst/>
          </a:prstGeom>
        </p:spPr>
      </p:pic>
      <p:sp>
        <p:nvSpPr>
          <p:cNvPr id="3" name="Rectangle 2"/>
          <p:cNvSpPr/>
          <p:nvPr/>
        </p:nvSpPr>
        <p:spPr>
          <a:xfrm>
            <a:off x="827315" y="669109"/>
            <a:ext cx="7262130" cy="707886"/>
          </a:xfrm>
          <a:prstGeom prst="rect">
            <a:avLst/>
          </a:prstGeom>
          <a:solidFill>
            <a:schemeClr val="accent4">
              <a:lumMod val="20000"/>
              <a:lumOff val="80000"/>
            </a:schemeClr>
          </a:solidFill>
        </p:spPr>
        <p:txBody>
          <a:bodyPr wrap="square">
            <a:spAutoFit/>
          </a:bodyPr>
          <a:lstStyle/>
          <a:p>
            <a:r>
              <a:rPr lang="en-US" sz="2000" dirty="0">
                <a:solidFill>
                  <a:srgbClr val="333333"/>
                </a:solidFill>
                <a:latin typeface="Times New Roman" panose="02020603050405020304" pitchFamily="18" charset="0"/>
                <a:cs typeface="Times New Roman" panose="02020603050405020304" pitchFamily="18" charset="0"/>
              </a:rPr>
              <a:t>The first 27 bits are kept while the remaining bits are converted to 0s to determine the first address.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745805" y="2806717"/>
            <a:ext cx="7343640" cy="707886"/>
          </a:xfrm>
          <a:prstGeom prst="rect">
            <a:avLst/>
          </a:prstGeom>
          <a:solidFill>
            <a:schemeClr val="accent5">
              <a:lumMod val="20000"/>
              <a:lumOff val="80000"/>
            </a:schemeClr>
          </a:solidFill>
        </p:spPr>
        <p:txBody>
          <a:bodyPr wrap="square">
            <a:spAutoFit/>
          </a:bodyPr>
          <a:lstStyle/>
          <a:p>
            <a:r>
              <a:rPr lang="en-US" sz="2000" dirty="0">
                <a:solidFill>
                  <a:srgbClr val="333333"/>
                </a:solidFill>
                <a:latin typeface="Times New Roman" panose="02020603050405020304" pitchFamily="18" charset="0"/>
                <a:cs typeface="Times New Roman" panose="02020603050405020304" pitchFamily="18" charset="0"/>
              </a:rPr>
              <a:t>Keeping the first 27 bits and turning the remaining bits to 1s will allow you to determine the last address.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5039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72</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744567" y="115833"/>
            <a:ext cx="8154987" cy="468312"/>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567407" y="810757"/>
            <a:ext cx="8332147" cy="3785652"/>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Network Address and </a:t>
            </a:r>
            <a:r>
              <a:rPr lang="en-US" sz="2000" b="1" dirty="0" smtClean="0">
                <a:solidFill>
                  <a:srgbClr val="FF0000"/>
                </a:solidFill>
                <a:latin typeface="Times New Roman" panose="02020603050405020304" pitchFamily="18" charset="0"/>
                <a:cs typeface="Times New Roman" panose="02020603050405020304" pitchFamily="18" charset="0"/>
              </a:rPr>
              <a:t>Mask:</a:t>
            </a:r>
          </a:p>
          <a:p>
            <a:endParaRPr lang="en-US" sz="2000" b="1" dirty="0" smtClean="0">
              <a:solidFill>
                <a:srgbClr val="FF0000"/>
              </a:solidFill>
              <a:latin typeface="Times New Roman" panose="02020603050405020304" pitchFamily="18" charset="0"/>
              <a:cs typeface="Times New Roman" panose="02020603050405020304" pitchFamily="18" charset="0"/>
            </a:endParaRPr>
          </a:p>
          <a:p>
            <a:pPr fontAlgn="base"/>
            <a:r>
              <a:rPr lang="en-US" sz="2000" b="1" dirty="0" smtClean="0">
                <a:latin typeface="Times New Roman" panose="02020603050405020304" pitchFamily="18" charset="0"/>
                <a:cs typeface="Times New Roman" panose="02020603050405020304" pitchFamily="18" charset="0"/>
              </a:rPr>
              <a:t>Network address:</a:t>
            </a:r>
            <a:endParaRPr lang="en-US" sz="2000" b="1" dirty="0" smtClean="0">
              <a:solidFill>
                <a:srgbClr val="FF0000"/>
              </a:solidFill>
              <a:latin typeface="Times New Roman" panose="02020603050405020304" pitchFamily="18" charset="0"/>
              <a:cs typeface="Times New Roman" panose="02020603050405020304" pitchFamily="18" charset="0"/>
            </a:endParaRPr>
          </a:p>
          <a:p>
            <a:pPr marL="342900" indent="-342900" fontAlgn="base">
              <a:buFont typeface="Arial" panose="020B0604020202020204" pitchFamily="34" charset="0"/>
              <a:buChar char="•"/>
            </a:pPr>
            <a:r>
              <a:rPr lang="en-US" sz="2000" dirty="0" smtClean="0">
                <a:solidFill>
                  <a:srgbClr val="FF0000"/>
                </a:solidFill>
                <a:latin typeface="Times New Roman" panose="02020603050405020304" pitchFamily="18" charset="0"/>
                <a:cs typeface="Times New Roman" panose="02020603050405020304" pitchFamily="18" charset="0"/>
              </a:rPr>
              <a:t>It </a:t>
            </a:r>
            <a:r>
              <a:rPr lang="en-US" sz="2000" dirty="0">
                <a:solidFill>
                  <a:srgbClr val="FF0000"/>
                </a:solidFill>
                <a:latin typeface="Times New Roman" panose="02020603050405020304" pitchFamily="18" charset="0"/>
                <a:cs typeface="Times New Roman" panose="02020603050405020304" pitchFamily="18" charset="0"/>
              </a:rPr>
              <a:t>identifies </a:t>
            </a:r>
            <a:r>
              <a:rPr lang="en-US" sz="2000" dirty="0">
                <a:latin typeface="Times New Roman" panose="02020603050405020304" pitchFamily="18" charset="0"/>
                <a:cs typeface="Times New Roman" panose="02020603050405020304" pitchFamily="18" charset="0"/>
              </a:rPr>
              <a:t>a network on internet.  </a:t>
            </a:r>
            <a:endParaRPr lang="en-US" sz="2000" dirty="0" smtClean="0">
              <a:latin typeface="Times New Roman" panose="02020603050405020304" pitchFamily="18" charset="0"/>
              <a:cs typeface="Times New Roman" panose="02020603050405020304" pitchFamily="18" charset="0"/>
            </a:endParaRPr>
          </a:p>
          <a:p>
            <a:pPr marL="342900" indent="-34290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Using </a:t>
            </a:r>
            <a:r>
              <a:rPr lang="en-US" sz="2000" dirty="0">
                <a:latin typeface="Times New Roman" panose="02020603050405020304" pitchFamily="18" charset="0"/>
                <a:cs typeface="Times New Roman" panose="02020603050405020304" pitchFamily="18" charset="0"/>
              </a:rPr>
              <a:t>this, we </a:t>
            </a:r>
            <a:r>
              <a:rPr lang="en-US" sz="2000" dirty="0">
                <a:solidFill>
                  <a:srgbClr val="FF0000"/>
                </a:solidFill>
                <a:latin typeface="Times New Roman" panose="02020603050405020304" pitchFamily="18" charset="0"/>
                <a:cs typeface="Times New Roman" panose="02020603050405020304" pitchFamily="18" charset="0"/>
              </a:rPr>
              <a:t>can find range of addresses </a:t>
            </a:r>
            <a:r>
              <a:rPr lang="en-US" sz="2000" dirty="0">
                <a:latin typeface="Times New Roman" panose="02020603050405020304" pitchFamily="18" charset="0"/>
                <a:cs typeface="Times New Roman" panose="02020603050405020304" pitchFamily="18" charset="0"/>
              </a:rPr>
              <a:t>in the network and total possible </a:t>
            </a:r>
            <a:r>
              <a:rPr lang="en-US" sz="2000" dirty="0">
                <a:solidFill>
                  <a:srgbClr val="FF0000"/>
                </a:solidFill>
                <a:latin typeface="Times New Roman" panose="02020603050405020304" pitchFamily="18" charset="0"/>
                <a:cs typeface="Times New Roman" panose="02020603050405020304" pitchFamily="18" charset="0"/>
              </a:rPr>
              <a:t>number of hosts </a:t>
            </a:r>
            <a:r>
              <a:rPr lang="en-US" sz="2000" dirty="0">
                <a:latin typeface="Times New Roman" panose="02020603050405020304" pitchFamily="18" charset="0"/>
                <a:cs typeface="Times New Roman" panose="02020603050405020304" pitchFamily="18" charset="0"/>
              </a:rPr>
              <a:t>in the network</a:t>
            </a:r>
            <a:r>
              <a:rPr lang="en-US" sz="2000" dirty="0" smtClean="0">
                <a:latin typeface="Times New Roman" panose="02020603050405020304" pitchFamily="18" charset="0"/>
                <a:cs typeface="Times New Roman" panose="02020603050405020304" pitchFamily="18" charset="0"/>
              </a:rPr>
              <a:t>.</a:t>
            </a:r>
          </a:p>
          <a:p>
            <a:pPr fontAlgn="base"/>
            <a:endParaRPr lang="en-US" sz="2000" dirty="0">
              <a:latin typeface="Times New Roman" panose="02020603050405020304" pitchFamily="18" charset="0"/>
              <a:cs typeface="Times New Roman" panose="02020603050405020304" pitchFamily="18" charset="0"/>
            </a:endParaRPr>
          </a:p>
          <a:p>
            <a:pPr fontAlgn="base"/>
            <a:r>
              <a:rPr lang="en-US" sz="2000" b="1" dirty="0" smtClean="0">
                <a:latin typeface="Times New Roman" panose="02020603050405020304" pitchFamily="18" charset="0"/>
                <a:cs typeface="Times New Roman" panose="02020603050405020304" pitchFamily="18" charset="0"/>
              </a:rPr>
              <a:t>Mask:</a:t>
            </a:r>
          </a:p>
          <a:p>
            <a:pPr fontAlgn="base"/>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a </a:t>
            </a:r>
            <a:r>
              <a:rPr lang="en-US" sz="2000" b="1" dirty="0">
                <a:solidFill>
                  <a:srgbClr val="C00000"/>
                </a:solidFill>
                <a:latin typeface="Times New Roman" panose="02020603050405020304" pitchFamily="18" charset="0"/>
                <a:cs typeface="Times New Roman" panose="02020603050405020304" pitchFamily="18" charset="0"/>
              </a:rPr>
              <a:t>32-bit binary number </a:t>
            </a:r>
            <a:r>
              <a:rPr lang="en-US" sz="2000" dirty="0">
                <a:latin typeface="Times New Roman" panose="02020603050405020304" pitchFamily="18" charset="0"/>
                <a:cs typeface="Times New Roman" panose="02020603050405020304" pitchFamily="18" charset="0"/>
              </a:rPr>
              <a:t>that </a:t>
            </a:r>
            <a:r>
              <a:rPr lang="en-US" sz="2000" dirty="0">
                <a:solidFill>
                  <a:srgbClr val="FF0000"/>
                </a:solidFill>
                <a:latin typeface="Times New Roman" panose="02020603050405020304" pitchFamily="18" charset="0"/>
                <a:cs typeface="Times New Roman" panose="02020603050405020304" pitchFamily="18" charset="0"/>
              </a:rPr>
              <a:t>gives the network address </a:t>
            </a:r>
            <a:r>
              <a:rPr lang="en-US" sz="2000" dirty="0">
                <a:latin typeface="Times New Roman" panose="02020603050405020304" pitchFamily="18" charset="0"/>
                <a:cs typeface="Times New Roman" panose="02020603050405020304" pitchFamily="18" charset="0"/>
              </a:rPr>
              <a:t>in the address block when </a:t>
            </a:r>
            <a:r>
              <a:rPr lang="en-US" sz="2000" dirty="0">
                <a:solidFill>
                  <a:srgbClr val="FF0000"/>
                </a:solidFill>
                <a:latin typeface="Times New Roman" panose="02020603050405020304" pitchFamily="18" charset="0"/>
                <a:cs typeface="Times New Roman" panose="02020603050405020304" pitchFamily="18" charset="0"/>
              </a:rPr>
              <a:t>bitwise </a:t>
            </a:r>
            <a:r>
              <a:rPr lang="en-US" sz="2000" b="1" dirty="0">
                <a:solidFill>
                  <a:srgbClr val="002060"/>
                </a:solidFill>
                <a:latin typeface="Times New Roman" panose="02020603050405020304" pitchFamily="18" charset="0"/>
                <a:cs typeface="Times New Roman" panose="02020603050405020304" pitchFamily="18" charset="0"/>
              </a:rPr>
              <a:t>AND operation </a:t>
            </a:r>
            <a:r>
              <a:rPr lang="en-US" sz="2000" dirty="0">
                <a:latin typeface="Times New Roman" panose="02020603050405020304" pitchFamily="18" charset="0"/>
                <a:cs typeface="Times New Roman" panose="02020603050405020304" pitchFamily="18" charset="0"/>
              </a:rPr>
              <a:t>is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applied on the </a:t>
            </a:r>
            <a:r>
              <a:rPr lang="en-US" sz="2000" dirty="0">
                <a:solidFill>
                  <a:srgbClr val="FF0000"/>
                </a:solidFill>
                <a:latin typeface="Times New Roman" panose="02020603050405020304" pitchFamily="18" charset="0"/>
                <a:cs typeface="Times New Roman" panose="02020603050405020304" pitchFamily="18" charset="0"/>
              </a:rPr>
              <a:t>mask </a:t>
            </a:r>
            <a:r>
              <a:rPr lang="en-US" sz="2000" dirty="0">
                <a:latin typeface="Times New Roman" panose="02020603050405020304" pitchFamily="18" charset="0"/>
                <a:cs typeface="Times New Roman" panose="02020603050405020304" pitchFamily="18" charset="0"/>
              </a:rPr>
              <a:t>and </a:t>
            </a:r>
            <a:r>
              <a:rPr lang="en-US" sz="2000" dirty="0" smtClean="0">
                <a:solidFill>
                  <a:srgbClr val="FF0000"/>
                </a:solidFill>
                <a:latin typeface="Times New Roman" panose="02020603050405020304" pitchFamily="18" charset="0"/>
                <a:cs typeface="Times New Roman" panose="02020603050405020304" pitchFamily="18" charset="0"/>
              </a:rPr>
              <a:t> any IP </a:t>
            </a:r>
            <a:r>
              <a:rPr lang="en-US" sz="2000" dirty="0">
                <a:solidFill>
                  <a:srgbClr val="FF0000"/>
                </a:solidFill>
                <a:latin typeface="Times New Roman" panose="02020603050405020304" pitchFamily="18" charset="0"/>
                <a:cs typeface="Times New Roman" panose="02020603050405020304" pitchFamily="18" charset="0"/>
              </a:rPr>
              <a:t>address of the block.</a:t>
            </a:r>
          </a:p>
          <a:p>
            <a:pPr marL="285750" indent="-285750">
              <a:buFont typeface="Arial" panose="020B0604020202020204" pitchFamily="34" charset="0"/>
              <a:buChar char="•"/>
            </a:pP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6" y="55121"/>
            <a:ext cx="614911" cy="70415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6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73</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989013" y="115888"/>
            <a:ext cx="8154987" cy="468312"/>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409523" y="1054396"/>
            <a:ext cx="8481384" cy="3170099"/>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cs typeface="Times New Roman" panose="02020603050405020304" pitchFamily="18" charset="0"/>
              </a:rPr>
              <a:t>Network Address and </a:t>
            </a:r>
            <a:r>
              <a:rPr lang="en-US" sz="2800" b="1" dirty="0" smtClean="0">
                <a:solidFill>
                  <a:schemeClr val="tx1"/>
                </a:solidFill>
                <a:latin typeface="Times New Roman" panose="02020603050405020304" pitchFamily="18" charset="0"/>
                <a:cs typeface="Times New Roman" panose="02020603050405020304" pitchFamily="18" charset="0"/>
              </a:rPr>
              <a:t>Mask</a:t>
            </a:r>
          </a:p>
          <a:p>
            <a:r>
              <a:rPr lang="en-US" sz="2800" dirty="0" smtClean="0">
                <a:solidFill>
                  <a:schemeClr val="tx1"/>
                </a:solidFill>
                <a:latin typeface="Times New Roman" panose="02020603050405020304" pitchFamily="18" charset="0"/>
                <a:cs typeface="Times New Roman" panose="02020603050405020304" pitchFamily="18" charset="0"/>
              </a:rPr>
              <a:t>In IPv4 addressing, a block of addresses can be defined as </a:t>
            </a:r>
          </a:p>
          <a:p>
            <a:endParaRPr lang="en-US" sz="2800" dirty="0">
              <a:solidFill>
                <a:schemeClr val="tx1"/>
              </a:solidFill>
              <a:latin typeface="Times New Roman" panose="02020603050405020304" pitchFamily="18" charset="0"/>
              <a:cs typeface="Times New Roman" panose="02020603050405020304" pitchFamily="18" charset="0"/>
            </a:endParaRPr>
          </a:p>
          <a:p>
            <a:pPr algn="ctr"/>
            <a:r>
              <a:rPr lang="en-US" sz="2800" b="1" dirty="0" smtClean="0">
                <a:solidFill>
                  <a:srgbClr val="FF0000"/>
                </a:solidFill>
                <a:latin typeface="Times New Roman" panose="02020603050405020304" pitchFamily="18" charset="0"/>
                <a:cs typeface="Times New Roman" panose="02020603050405020304" pitchFamily="18" charset="0"/>
              </a:rPr>
              <a:t>x.y.z.t /</a:t>
            </a:r>
            <a:r>
              <a:rPr lang="en-US" sz="2800" b="1" dirty="0">
                <a:solidFill>
                  <a:srgbClr val="FF0000"/>
                </a:solidFill>
                <a:latin typeface="Times New Roman" panose="02020603050405020304" pitchFamily="18" charset="0"/>
                <a:cs typeface="Times New Roman" panose="02020603050405020304" pitchFamily="18" charset="0"/>
              </a:rPr>
              <a:t>n      </a:t>
            </a:r>
            <a:r>
              <a:rPr lang="en-US" sz="1800" b="1" dirty="0">
                <a:solidFill>
                  <a:srgbClr val="FF0000"/>
                </a:solidFill>
                <a:latin typeface="Times New Roman" panose="02020603050405020304" pitchFamily="18" charset="0"/>
                <a:cs typeface="Times New Roman" panose="02020603050405020304" pitchFamily="18" charset="0"/>
              </a:rPr>
              <a:t>Ex. 192.168.1.1/28</a:t>
            </a:r>
            <a:endParaRPr lang="en-US" sz="2800" b="1" dirty="0" smtClean="0">
              <a:solidFill>
                <a:srgbClr val="FF0000"/>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In which </a:t>
            </a:r>
            <a:r>
              <a:rPr lang="en-US" sz="2800" dirty="0" smtClean="0">
                <a:solidFill>
                  <a:srgbClr val="FF0000"/>
                </a:solidFill>
                <a:latin typeface="Times New Roman" panose="02020603050405020304" pitchFamily="18" charset="0"/>
                <a:cs typeface="Times New Roman" panose="02020603050405020304" pitchFamily="18" charset="0"/>
              </a:rPr>
              <a:t>x.y.z.t defines </a:t>
            </a:r>
            <a:r>
              <a:rPr lang="en-US" sz="2800" b="1" dirty="0" smtClean="0">
                <a:solidFill>
                  <a:srgbClr val="C00000"/>
                </a:solidFill>
                <a:latin typeface="Times New Roman" panose="02020603050405020304" pitchFamily="18" charset="0"/>
                <a:cs typeface="Times New Roman" panose="02020603050405020304" pitchFamily="18" charset="0"/>
              </a:rPr>
              <a:t>one of the addresses </a:t>
            </a:r>
            <a:r>
              <a:rPr lang="en-US" sz="2800" dirty="0" smtClean="0">
                <a:solidFill>
                  <a:schemeClr val="tx1"/>
                </a:solidFill>
                <a:latin typeface="Times New Roman" panose="02020603050405020304" pitchFamily="18" charset="0"/>
                <a:cs typeface="Times New Roman" panose="02020603050405020304" pitchFamily="18" charset="0"/>
              </a:rPr>
              <a:t>and </a:t>
            </a:r>
            <a:r>
              <a:rPr lang="en-US" sz="2800" dirty="0" smtClean="0">
                <a:solidFill>
                  <a:srgbClr val="FF0000"/>
                </a:solidFill>
                <a:latin typeface="Times New Roman" panose="02020603050405020304" pitchFamily="18" charset="0"/>
                <a:cs typeface="Times New Roman" panose="02020603050405020304" pitchFamily="18" charset="0"/>
              </a:rPr>
              <a:t>/n defines </a:t>
            </a:r>
            <a:r>
              <a:rPr lang="en-US" sz="2800" b="1" dirty="0" smtClean="0">
                <a:solidFill>
                  <a:srgbClr val="C00000"/>
                </a:solidFill>
                <a:latin typeface="Times New Roman" panose="02020603050405020304" pitchFamily="18" charset="0"/>
                <a:cs typeface="Times New Roman" panose="02020603050405020304" pitchFamily="18" charset="0"/>
              </a:rPr>
              <a:t>the mask</a:t>
            </a:r>
            <a:endParaRPr lang="en-US" sz="3200" b="1" dirty="0" smtClean="0">
              <a:solidFill>
                <a:srgbClr val="C0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1"/>
            <a:ext cx="603902" cy="728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77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74</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989013" y="123825"/>
            <a:ext cx="8154987" cy="468313"/>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660083" y="657930"/>
            <a:ext cx="8281114" cy="353943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Subnetting</a:t>
            </a:r>
            <a:r>
              <a:rPr lang="en-US" sz="2800" b="1" dirty="0">
                <a:latin typeface="Times New Roman" panose="02020603050405020304" pitchFamily="18" charset="0"/>
                <a:cs typeface="Times New Roman" panose="02020603050405020304" pitchFamily="18" charset="0"/>
              </a:rPr>
              <a:t>:  </a:t>
            </a:r>
            <a:endParaRPr lang="en-US" sz="2800" b="1" dirty="0" smtClean="0">
              <a:latin typeface="Times New Roman" panose="02020603050405020304" pitchFamily="18" charset="0"/>
              <a:cs typeface="Times New Roman" panose="02020603050405020304" pitchFamily="18" charset="0"/>
            </a:endParaRPr>
          </a:p>
          <a:p>
            <a:endParaRPr lang="en-US" sz="28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Dividing </a:t>
            </a:r>
            <a:r>
              <a:rPr lang="en-US" sz="2800" dirty="0">
                <a:solidFill>
                  <a:srgbClr val="FF0000"/>
                </a:solidFill>
                <a:latin typeface="Times New Roman" panose="02020603050405020304" pitchFamily="18" charset="0"/>
                <a:cs typeface="Times New Roman" panose="02020603050405020304" pitchFamily="18" charset="0"/>
              </a:rPr>
              <a:t>a large block of addresses</a:t>
            </a:r>
            <a:r>
              <a:rPr lang="en-US" sz="2800" dirty="0">
                <a:latin typeface="Times New Roman" panose="02020603050405020304" pitchFamily="18" charset="0"/>
                <a:cs typeface="Times New Roman" panose="02020603050405020304" pitchFamily="18" charset="0"/>
              </a:rPr>
              <a:t> into </a:t>
            </a:r>
            <a:r>
              <a:rPr lang="en-US" sz="2800" dirty="0">
                <a:solidFill>
                  <a:srgbClr val="FF0000"/>
                </a:solidFill>
                <a:latin typeface="Times New Roman" panose="02020603050405020304" pitchFamily="18" charset="0"/>
                <a:cs typeface="Times New Roman" panose="02020603050405020304" pitchFamily="18" charset="0"/>
              </a:rPr>
              <a:t>several contiguous sub-blocks</a:t>
            </a:r>
            <a:r>
              <a:rPr lang="en-US" sz="2800" dirty="0">
                <a:latin typeface="Times New Roman" panose="02020603050405020304" pitchFamily="18" charset="0"/>
                <a:cs typeface="Times New Roman" panose="02020603050405020304" pitchFamily="18" charset="0"/>
              </a:rPr>
              <a:t> and assigning these </a:t>
            </a:r>
            <a:r>
              <a:rPr lang="en-US" sz="2800" dirty="0">
                <a:solidFill>
                  <a:srgbClr val="FF0000"/>
                </a:solidFill>
                <a:latin typeface="Times New Roman" panose="02020603050405020304" pitchFamily="18" charset="0"/>
                <a:cs typeface="Times New Roman" panose="02020603050405020304" pitchFamily="18" charset="0"/>
              </a:rPr>
              <a:t>sub-blocks to different smaller networks</a:t>
            </a:r>
            <a:r>
              <a:rPr lang="en-US" sz="2800" dirty="0">
                <a:latin typeface="Times New Roman" panose="02020603050405020304" pitchFamily="18" charset="0"/>
                <a:cs typeface="Times New Roman" panose="02020603050405020304" pitchFamily="18" charset="0"/>
              </a:rPr>
              <a:t> is called </a:t>
            </a:r>
            <a:r>
              <a:rPr lang="en-US" sz="2800" b="1" dirty="0">
                <a:solidFill>
                  <a:srgbClr val="FF0000"/>
                </a:solidFill>
                <a:latin typeface="Times New Roman" panose="02020603050405020304" pitchFamily="18" charset="0"/>
                <a:cs typeface="Times New Roman" panose="02020603050405020304" pitchFamily="18" charset="0"/>
              </a:rPr>
              <a:t>subnetting. </a:t>
            </a:r>
            <a:endParaRPr lang="en-US" sz="2800" b="1" dirty="0" smtClean="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is a practice that is widely used when classless addressing is done.</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1"/>
            <a:ext cx="603902" cy="6633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8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75</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802625" y="155802"/>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Subnets</a:t>
            </a:r>
            <a:endParaRPr sz="3200" b="1" dirty="0">
              <a:solidFill>
                <a:srgbClr val="002060"/>
              </a:solidFill>
              <a:latin typeface="Times New Roman"/>
              <a:ea typeface="Times New Roman"/>
              <a:cs typeface="Times New Roman"/>
              <a:sym typeface="Times New Roman"/>
            </a:endParaRPr>
          </a:p>
        </p:txBody>
      </p:sp>
      <p:sp>
        <p:nvSpPr>
          <p:cNvPr id="569" name="Google Shape;569;p59"/>
          <p:cNvSpPr txBox="1"/>
          <p:nvPr/>
        </p:nvSpPr>
        <p:spPr>
          <a:xfrm>
            <a:off x="194225" y="4310275"/>
            <a:ext cx="8761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Figure:</a:t>
            </a:r>
            <a:r>
              <a:rPr lang="en">
                <a:latin typeface="Times New Roman"/>
                <a:ea typeface="Times New Roman"/>
                <a:cs typeface="Times New Roman"/>
                <a:sym typeface="Times New Roman"/>
              </a:rPr>
              <a:t> LAN: Campus network for various departments.</a:t>
            </a:r>
            <a:endParaRPr>
              <a:latin typeface="Times New Roman"/>
              <a:ea typeface="Times New Roman"/>
              <a:cs typeface="Times New Roman"/>
              <a:sym typeface="Times New Roman"/>
            </a:endParaRPr>
          </a:p>
        </p:txBody>
      </p:sp>
      <p:pic>
        <p:nvPicPr>
          <p:cNvPr id="570" name="Google Shape;570;p59" descr="5-57"/>
          <p:cNvPicPr preferRelativeResize="0"/>
          <p:nvPr/>
        </p:nvPicPr>
        <p:blipFill rotWithShape="1">
          <a:blip r:embed="rId3">
            <a:alphaModFix/>
          </a:blip>
          <a:srcRect/>
          <a:stretch/>
        </p:blipFill>
        <p:spPr>
          <a:xfrm>
            <a:off x="708420" y="864191"/>
            <a:ext cx="7486999" cy="3475464"/>
          </a:xfrm>
          <a:prstGeom prst="rect">
            <a:avLst/>
          </a:prstGeom>
          <a:noFill/>
          <a:ln>
            <a:noFill/>
          </a:ln>
        </p:spPr>
      </p:pic>
      <p:sp>
        <p:nvSpPr>
          <p:cNvPr id="9" name="object 5"/>
          <p:cNvSpPr>
            <a:spLocks noChangeArrowheads="1"/>
          </p:cNvSpPr>
          <p:nvPr/>
        </p:nvSpPr>
        <p:spPr bwMode="auto">
          <a:xfrm>
            <a:off x="41076" y="30627"/>
            <a:ext cx="667343" cy="7767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54652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6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76</a:t>
            </a:fld>
            <a:endParaRPr sz="900">
              <a:solidFill>
                <a:schemeClr val="dk1"/>
              </a:solidFill>
              <a:latin typeface="Times New Roman"/>
              <a:ea typeface="Times New Roman"/>
              <a:cs typeface="Times New Roman"/>
              <a:sym typeface="Times New Roman"/>
            </a:endParaRPr>
          </a:p>
        </p:txBody>
      </p:sp>
      <p:sp>
        <p:nvSpPr>
          <p:cNvPr id="590" name="Google Shape;590;p61"/>
          <p:cNvSpPr txBox="1">
            <a:spLocks noGrp="1"/>
          </p:cNvSpPr>
          <p:nvPr>
            <p:ph type="title" idx="4294967295"/>
          </p:nvPr>
        </p:nvSpPr>
        <p:spPr>
          <a:xfrm>
            <a:off x="802625" y="201672"/>
            <a:ext cx="8153400"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a:solidFill>
                  <a:srgbClr val="002060"/>
                </a:solidFill>
                <a:latin typeface="Times New Roman"/>
                <a:ea typeface="Times New Roman"/>
                <a:cs typeface="Times New Roman"/>
                <a:sym typeface="Times New Roman"/>
              </a:rPr>
              <a:t>Subnets: Default Mask vs Subnet Mask</a:t>
            </a:r>
            <a:endParaRPr sz="2800" b="1" dirty="0">
              <a:solidFill>
                <a:srgbClr val="002060"/>
              </a:solidFill>
              <a:latin typeface="Times New Roman"/>
              <a:ea typeface="Times New Roman"/>
              <a:cs typeface="Times New Roman"/>
              <a:sym typeface="Times New Roman"/>
            </a:endParaRPr>
          </a:p>
        </p:txBody>
      </p:sp>
      <p:pic>
        <p:nvPicPr>
          <p:cNvPr id="596" name="Google Shape;596;p61"/>
          <p:cNvPicPr preferRelativeResize="0"/>
          <p:nvPr/>
        </p:nvPicPr>
        <p:blipFill>
          <a:blip r:embed="rId3">
            <a:alphaModFix/>
          </a:blip>
          <a:stretch>
            <a:fillRect/>
          </a:stretch>
        </p:blipFill>
        <p:spPr>
          <a:xfrm>
            <a:off x="688828" y="861315"/>
            <a:ext cx="5654822" cy="3905948"/>
          </a:xfrm>
          <a:prstGeom prst="rect">
            <a:avLst/>
          </a:prstGeom>
          <a:noFill/>
          <a:ln>
            <a:noFill/>
          </a:ln>
        </p:spPr>
      </p:pic>
      <p:sp>
        <p:nvSpPr>
          <p:cNvPr id="2" name="Rectangle 1"/>
          <p:cNvSpPr/>
          <p:nvPr/>
        </p:nvSpPr>
        <p:spPr>
          <a:xfrm>
            <a:off x="5715000" y="2618572"/>
            <a:ext cx="3241025" cy="1218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192 =    11000000</a:t>
            </a:r>
          </a:p>
          <a:p>
            <a:pPr algn="ctr"/>
            <a:r>
              <a:rPr lang="en-US" sz="2000" dirty="0" smtClean="0"/>
              <a:t>   72 =      01001000</a:t>
            </a:r>
          </a:p>
          <a:p>
            <a:pPr algn="ctr"/>
            <a:r>
              <a:rPr lang="en-US" sz="2000" dirty="0" smtClean="0"/>
              <a:t>Bitwise AND = 01000000 = 64</a:t>
            </a:r>
            <a:endParaRPr lang="en-US" sz="2000" dirty="0"/>
          </a:p>
        </p:txBody>
      </p:sp>
      <p:sp>
        <p:nvSpPr>
          <p:cNvPr id="10" name="object 5"/>
          <p:cNvSpPr>
            <a:spLocks noChangeArrowheads="1"/>
          </p:cNvSpPr>
          <p:nvPr/>
        </p:nvSpPr>
        <p:spPr bwMode="auto">
          <a:xfrm>
            <a:off x="41076" y="55120"/>
            <a:ext cx="647751" cy="7249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28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77</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729469" y="164602"/>
            <a:ext cx="8154987" cy="468312"/>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 – Subnetting</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563444" y="763770"/>
            <a:ext cx="8196835" cy="4078039"/>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t>
            </a:r>
            <a:r>
              <a:rPr lang="en-US" sz="2200" dirty="0">
                <a:solidFill>
                  <a:srgbClr val="FF0000"/>
                </a:solidFill>
                <a:latin typeface="Times New Roman" panose="02020603050405020304" pitchFamily="18" charset="0"/>
                <a:cs typeface="Times New Roman" panose="02020603050405020304" pitchFamily="18" charset="0"/>
              </a:rPr>
              <a:t>reduce the wastage of IP addresses </a:t>
            </a:r>
            <a:r>
              <a:rPr lang="en-US" sz="2200" dirty="0">
                <a:latin typeface="Times New Roman" panose="02020603050405020304" pitchFamily="18" charset="0"/>
                <a:cs typeface="Times New Roman" panose="02020603050405020304" pitchFamily="18" charset="0"/>
              </a:rPr>
              <a:t>in a block, we use </a:t>
            </a:r>
            <a:r>
              <a:rPr lang="en-US" sz="2200" dirty="0">
                <a:solidFill>
                  <a:srgbClr val="FF0000"/>
                </a:solidFill>
                <a:latin typeface="Times New Roman" panose="02020603050405020304" pitchFamily="18" charset="0"/>
                <a:cs typeface="Times New Roman" panose="02020603050405020304" pitchFamily="18" charset="0"/>
              </a:rPr>
              <a:t>sub-netting</a:t>
            </a:r>
            <a:r>
              <a:rPr lang="en-US" sz="2200" dirty="0" smtClean="0">
                <a:solidFill>
                  <a:srgbClr val="FF0000"/>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2200" dirty="0" smtClean="0">
                <a:solidFill>
                  <a:srgbClr val="FF0000"/>
                </a:solidFill>
                <a:latin typeface="Times New Roman" panose="02020603050405020304" pitchFamily="18" charset="0"/>
                <a:cs typeface="Times New Roman" panose="02020603050405020304" pitchFamily="18" charset="0"/>
              </a:rPr>
              <a:t>Some of the </a:t>
            </a:r>
            <a:r>
              <a:rPr lang="en-US" sz="2200" b="1" dirty="0" smtClean="0">
                <a:solidFill>
                  <a:schemeClr val="tx1"/>
                </a:solidFill>
                <a:latin typeface="Times New Roman" panose="02020603050405020304" pitchFamily="18" charset="0"/>
                <a:cs typeface="Times New Roman" panose="02020603050405020304" pitchFamily="18" charset="0"/>
              </a:rPr>
              <a:t>Host </a:t>
            </a:r>
            <a:r>
              <a:rPr lang="en-US" sz="2200" b="1" dirty="0">
                <a:solidFill>
                  <a:schemeClr val="tx1"/>
                </a:solidFill>
                <a:latin typeface="Times New Roman" panose="02020603050405020304" pitchFamily="18" charset="0"/>
                <a:cs typeface="Times New Roman" panose="02020603050405020304" pitchFamily="18" charset="0"/>
              </a:rPr>
              <a:t>id bits </a:t>
            </a:r>
            <a:r>
              <a:rPr lang="en-US" sz="2200" dirty="0" smtClean="0">
                <a:solidFill>
                  <a:srgbClr val="FF0000"/>
                </a:solidFill>
                <a:latin typeface="Times New Roman" panose="02020603050405020304" pitchFamily="18" charset="0"/>
                <a:cs typeface="Times New Roman" panose="02020603050405020304" pitchFamily="18" charset="0"/>
              </a:rPr>
              <a:t>are used as </a:t>
            </a:r>
            <a:r>
              <a:rPr lang="en-US" sz="2200" b="1" dirty="0">
                <a:solidFill>
                  <a:srgbClr val="C00000"/>
                </a:solidFill>
                <a:latin typeface="Times New Roman" panose="02020603050405020304" pitchFamily="18" charset="0"/>
                <a:cs typeface="Times New Roman" panose="02020603050405020304" pitchFamily="18" charset="0"/>
              </a:rPr>
              <a:t>net id bits </a:t>
            </a:r>
            <a:r>
              <a:rPr lang="en-US" sz="2200" dirty="0">
                <a:latin typeface="Times New Roman" panose="02020603050405020304" pitchFamily="18" charset="0"/>
                <a:cs typeface="Times New Roman" panose="02020603050405020304" pitchFamily="18" charset="0"/>
              </a:rPr>
              <a:t>of a classful IP address. </a:t>
            </a:r>
            <a:endParaRPr lang="en-US" sz="22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2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100" dirty="0" smtClean="0">
                <a:latin typeface="Times New Roman" panose="02020603050405020304" pitchFamily="18" charset="0"/>
                <a:cs typeface="Times New Roman" panose="02020603050405020304" pitchFamily="18" charset="0"/>
              </a:rPr>
              <a:t>We </a:t>
            </a:r>
            <a:r>
              <a:rPr lang="en-US" sz="2100" dirty="0">
                <a:latin typeface="Times New Roman" panose="02020603050405020304" pitchFamily="18" charset="0"/>
                <a:cs typeface="Times New Roman" panose="02020603050405020304" pitchFamily="18" charset="0"/>
              </a:rPr>
              <a:t>give the IP address and define the </a:t>
            </a:r>
            <a:r>
              <a:rPr lang="en-US" sz="2100" dirty="0">
                <a:solidFill>
                  <a:srgbClr val="FF0000"/>
                </a:solidFill>
                <a:latin typeface="Times New Roman" panose="02020603050405020304" pitchFamily="18" charset="0"/>
                <a:cs typeface="Times New Roman" panose="02020603050405020304" pitchFamily="18" charset="0"/>
              </a:rPr>
              <a:t>number of bits for mask </a:t>
            </a:r>
            <a:r>
              <a:rPr lang="en-US" sz="2100" dirty="0">
                <a:latin typeface="Times New Roman" panose="02020603050405020304" pitchFamily="18" charset="0"/>
                <a:cs typeface="Times New Roman" panose="02020603050405020304" pitchFamily="18" charset="0"/>
              </a:rPr>
              <a:t>along with it (usually followed by a </a:t>
            </a:r>
            <a:r>
              <a:rPr lang="en-US" sz="2100" dirty="0">
                <a:solidFill>
                  <a:srgbClr val="FF0000"/>
                </a:solidFill>
                <a:latin typeface="Times New Roman" panose="02020603050405020304" pitchFamily="18" charset="0"/>
                <a:cs typeface="Times New Roman" panose="02020603050405020304" pitchFamily="18" charset="0"/>
              </a:rPr>
              <a:t>‘/’</a:t>
            </a:r>
            <a:r>
              <a:rPr lang="en-US" sz="2100" dirty="0">
                <a:latin typeface="Times New Roman" panose="02020603050405020304" pitchFamily="18" charset="0"/>
                <a:cs typeface="Times New Roman" panose="02020603050405020304" pitchFamily="18" charset="0"/>
              </a:rPr>
              <a:t> symbol), like, </a:t>
            </a:r>
            <a:r>
              <a:rPr lang="en-US" sz="2100" b="1" dirty="0">
                <a:solidFill>
                  <a:srgbClr val="FF0000"/>
                </a:solidFill>
                <a:latin typeface="Times New Roman" panose="02020603050405020304" pitchFamily="18" charset="0"/>
                <a:cs typeface="Times New Roman" panose="02020603050405020304" pitchFamily="18" charset="0"/>
              </a:rPr>
              <a:t>192.168.1.1/28</a:t>
            </a:r>
            <a:r>
              <a:rPr lang="en-US" sz="2100" b="1" dirty="0" smtClean="0">
                <a:solidFill>
                  <a:srgbClr val="FF0000"/>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sz="21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100" dirty="0" smtClean="0">
                <a:latin typeface="Times New Roman" panose="02020603050405020304" pitchFamily="18" charset="0"/>
                <a:cs typeface="Times New Roman" panose="02020603050405020304" pitchFamily="18" charset="0"/>
              </a:rPr>
              <a:t>Subnet </a:t>
            </a:r>
            <a:r>
              <a:rPr lang="en-US" sz="2100" dirty="0">
                <a:latin typeface="Times New Roman" panose="02020603050405020304" pitchFamily="18" charset="0"/>
                <a:cs typeface="Times New Roman" panose="02020603050405020304" pitchFamily="18" charset="0"/>
              </a:rPr>
              <a:t>mask is found by putting the given number of bits out of 32 as </a:t>
            </a:r>
            <a:r>
              <a:rPr lang="en-US" sz="2100" dirty="0" smtClean="0">
                <a:latin typeface="Times New Roman" panose="02020603050405020304" pitchFamily="18" charset="0"/>
                <a:cs typeface="Times New Roman" panose="02020603050405020304" pitchFamily="18" charset="0"/>
              </a:rPr>
              <a:t>1</a:t>
            </a:r>
          </a:p>
          <a:p>
            <a:pPr marL="285750" indent="-285750" algn="just">
              <a:buFont typeface="Wingdings" panose="05000000000000000000" pitchFamily="2" charset="2"/>
              <a:buChar char="Ø"/>
            </a:pPr>
            <a:endParaRPr lang="en-US" sz="21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Ex: In </a:t>
            </a:r>
            <a:r>
              <a:rPr lang="en-US" sz="2200" dirty="0">
                <a:latin typeface="Times New Roman" panose="02020603050405020304" pitchFamily="18" charset="0"/>
                <a:cs typeface="Times New Roman" panose="02020603050405020304" pitchFamily="18" charset="0"/>
              </a:rPr>
              <a:t>the given address, we need to put </a:t>
            </a:r>
            <a:r>
              <a:rPr lang="en-US" sz="2200" b="1" dirty="0">
                <a:solidFill>
                  <a:srgbClr val="FF0000"/>
                </a:solidFill>
                <a:latin typeface="Times New Roman" panose="02020603050405020304" pitchFamily="18" charset="0"/>
                <a:cs typeface="Times New Roman" panose="02020603050405020304" pitchFamily="18" charset="0"/>
              </a:rPr>
              <a:t>28 out of 32 bits as 1 </a:t>
            </a:r>
            <a:r>
              <a:rPr lang="en-US" sz="2200" dirty="0">
                <a:latin typeface="Times New Roman" panose="02020603050405020304" pitchFamily="18" charset="0"/>
                <a:cs typeface="Times New Roman" panose="02020603050405020304" pitchFamily="18" charset="0"/>
              </a:rPr>
              <a:t>and </a:t>
            </a:r>
            <a:r>
              <a:rPr lang="en-US" sz="2200" b="1" dirty="0">
                <a:solidFill>
                  <a:srgbClr val="002060"/>
                </a:solidFill>
                <a:latin typeface="Times New Roman" panose="02020603050405020304" pitchFamily="18" charset="0"/>
                <a:cs typeface="Times New Roman" panose="02020603050405020304" pitchFamily="18" charset="0"/>
              </a:rPr>
              <a:t>the rest as 0,</a:t>
            </a:r>
            <a:r>
              <a:rPr lang="en-US" sz="2200" dirty="0">
                <a:latin typeface="Times New Roman" panose="02020603050405020304" pitchFamily="18" charset="0"/>
                <a:cs typeface="Times New Roman" panose="02020603050405020304" pitchFamily="18" charset="0"/>
              </a:rPr>
              <a:t> and so, the subnet mask would be </a:t>
            </a:r>
            <a:r>
              <a:rPr lang="en-US" sz="2200" dirty="0">
                <a:solidFill>
                  <a:srgbClr val="FF0000"/>
                </a:solidFill>
                <a:latin typeface="Times New Roman" panose="02020603050405020304" pitchFamily="18" charset="0"/>
                <a:cs typeface="Times New Roman" panose="02020603050405020304" pitchFamily="18" charset="0"/>
              </a:rPr>
              <a:t>255.255.255.240</a:t>
            </a:r>
            <a:r>
              <a:rPr lang="en-US" sz="2200" dirty="0">
                <a:latin typeface="Times New Roman" panose="02020603050405020304" pitchFamily="18" charset="0"/>
                <a:cs typeface="Times New Roman" panose="02020603050405020304" pitchFamily="18" charset="0"/>
              </a:rPr>
              <a:t>.</a:t>
            </a:r>
            <a:endParaRPr lang="en-US" sz="2200" b="1" dirty="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6" y="55121"/>
            <a:ext cx="636559" cy="68415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8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78</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989013" y="48479"/>
            <a:ext cx="8154987" cy="468313"/>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598882" y="619185"/>
            <a:ext cx="8607170" cy="452431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Some values calculated in subnetting </a:t>
            </a:r>
            <a:r>
              <a:rPr lang="en-US" sz="2400" b="1" dirty="0" smtClean="0">
                <a:latin typeface="Times New Roman" panose="02020603050405020304" pitchFamily="18" charset="0"/>
                <a:cs typeface="Times New Roman" panose="02020603050405020304" pitchFamily="18" charset="0"/>
              </a:rPr>
              <a:t>:</a:t>
            </a:r>
          </a:p>
          <a:p>
            <a:pPr fontAlgn="base"/>
            <a:r>
              <a:rPr lang="en-US" sz="2400" dirty="0" smtClean="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Number of subnets : </a:t>
            </a:r>
            <a:r>
              <a:rPr lang="en-US" sz="2400" dirty="0">
                <a:latin typeface="Times New Roman" panose="02020603050405020304" pitchFamily="18" charset="0"/>
                <a:cs typeface="Times New Roman" panose="02020603050405020304" pitchFamily="18" charset="0"/>
              </a:rPr>
              <a:t>Given bits for mask – No. of bits in default mask</a:t>
            </a:r>
          </a:p>
          <a:p>
            <a:pPr fontAlgn="base"/>
            <a:r>
              <a:rPr lang="en-US" sz="2400" dirty="0">
                <a:latin typeface="Times New Roman" panose="02020603050405020304" pitchFamily="18" charset="0"/>
                <a:cs typeface="Times New Roman" panose="02020603050405020304" pitchFamily="18" charset="0"/>
              </a:rPr>
              <a:t>2. </a:t>
            </a:r>
            <a:r>
              <a:rPr lang="en-US" sz="2400" b="1" dirty="0">
                <a:solidFill>
                  <a:schemeClr val="tx1"/>
                </a:solidFill>
                <a:latin typeface="Times New Roman" panose="02020603050405020304" pitchFamily="18" charset="0"/>
                <a:cs typeface="Times New Roman" panose="02020603050405020304" pitchFamily="18" charset="0"/>
              </a:rPr>
              <a:t>Subnet address </a:t>
            </a:r>
            <a:r>
              <a:rPr lang="en-US" sz="2400" dirty="0">
                <a:latin typeface="Times New Roman" panose="02020603050405020304" pitchFamily="18" charset="0"/>
                <a:cs typeface="Times New Roman" panose="02020603050405020304" pitchFamily="18" charset="0"/>
              </a:rPr>
              <a:t>: AND result of subnet mask and the given IP address</a:t>
            </a:r>
          </a:p>
          <a:p>
            <a:pPr fontAlgn="base"/>
            <a:r>
              <a:rPr lang="en-US" sz="2400" dirty="0">
                <a:latin typeface="Times New Roman" panose="02020603050405020304" pitchFamily="18" charset="0"/>
                <a:cs typeface="Times New Roman" panose="02020603050405020304" pitchFamily="18" charset="0"/>
              </a:rPr>
              <a:t>3. </a:t>
            </a:r>
            <a:r>
              <a:rPr lang="en-US" sz="2400" b="1" dirty="0">
                <a:solidFill>
                  <a:schemeClr val="tx1"/>
                </a:solidFill>
                <a:latin typeface="Times New Roman" panose="02020603050405020304" pitchFamily="18" charset="0"/>
                <a:cs typeface="Times New Roman" panose="02020603050405020304" pitchFamily="18" charset="0"/>
              </a:rPr>
              <a:t>Broadcast address : </a:t>
            </a:r>
            <a:r>
              <a:rPr lang="en-US" sz="2400" dirty="0">
                <a:latin typeface="Times New Roman" panose="02020603050405020304" pitchFamily="18" charset="0"/>
                <a:cs typeface="Times New Roman" panose="02020603050405020304" pitchFamily="18" charset="0"/>
              </a:rPr>
              <a:t>By putting the host bits as 1 and retaining the network bits as in the IP address</a:t>
            </a:r>
          </a:p>
          <a:p>
            <a:pPr fontAlgn="base"/>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Number of hosts per subnet : </a:t>
            </a:r>
            <a:r>
              <a:rPr lang="en-US" sz="2400" dirty="0">
                <a:latin typeface="Times New Roman" panose="02020603050405020304" pitchFamily="18" charset="0"/>
                <a:cs typeface="Times New Roman" panose="02020603050405020304" pitchFamily="18" charset="0"/>
              </a:rPr>
              <a:t>2</a:t>
            </a:r>
            <a:r>
              <a:rPr lang="en-US" sz="2400" baseline="30000" dirty="0">
                <a:latin typeface="Times New Roman" panose="02020603050405020304" pitchFamily="18" charset="0"/>
                <a:cs typeface="Times New Roman" panose="02020603050405020304" pitchFamily="18" charset="0"/>
              </a:rPr>
              <a:t>(32 – Given bits for mask)</a:t>
            </a:r>
            <a:r>
              <a:rPr lang="en-US" sz="2400" dirty="0">
                <a:latin typeface="Times New Roman" panose="02020603050405020304" pitchFamily="18" charset="0"/>
                <a:cs typeface="Times New Roman" panose="02020603050405020304" pitchFamily="18" charset="0"/>
              </a:rPr>
              <a:t> – 2</a:t>
            </a:r>
          </a:p>
          <a:p>
            <a:pPr fontAlgn="base"/>
            <a:r>
              <a:rPr lang="en-US" sz="2400" dirty="0">
                <a:latin typeface="Times New Roman" panose="02020603050405020304" pitchFamily="18" charset="0"/>
                <a:cs typeface="Times New Roman" panose="02020603050405020304" pitchFamily="18" charset="0"/>
              </a:rPr>
              <a:t>5. </a:t>
            </a:r>
            <a:r>
              <a:rPr lang="en-US" sz="2400" b="1" dirty="0">
                <a:latin typeface="Times New Roman" panose="02020603050405020304" pitchFamily="18" charset="0"/>
                <a:cs typeface="Times New Roman" panose="02020603050405020304" pitchFamily="18" charset="0"/>
              </a:rPr>
              <a:t>First Host ID : </a:t>
            </a:r>
            <a:r>
              <a:rPr lang="en-US" sz="2400" dirty="0">
                <a:latin typeface="Times New Roman" panose="02020603050405020304" pitchFamily="18" charset="0"/>
                <a:cs typeface="Times New Roman" panose="02020603050405020304" pitchFamily="18" charset="0"/>
              </a:rPr>
              <a:t>Subnet address + 1 (adding one to the binary representation of the subnet address)</a:t>
            </a:r>
          </a:p>
          <a:p>
            <a:pPr fontAlgn="base"/>
            <a:r>
              <a:rPr lang="en-US" sz="2400" dirty="0">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Last Host ID : </a:t>
            </a:r>
            <a:r>
              <a:rPr lang="en-US" sz="2400" dirty="0">
                <a:latin typeface="Times New Roman" panose="02020603050405020304" pitchFamily="18" charset="0"/>
                <a:cs typeface="Times New Roman" panose="02020603050405020304" pitchFamily="18" charset="0"/>
              </a:rPr>
              <a:t>Subnet address + Number of Hosts</a:t>
            </a:r>
          </a:p>
          <a:p>
            <a:endParaRPr lang="en-US" sz="2400" b="1" dirty="0" smtClean="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8814" y="48215"/>
            <a:ext cx="628822" cy="72739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17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79</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837766" y="122079"/>
            <a:ext cx="8154987" cy="468313"/>
          </a:xfrm>
          <a:prstGeom prst="rect">
            <a:avLst/>
          </a:prstGeom>
          <a:noFill/>
          <a:ln>
            <a:noFill/>
          </a:ln>
        </p:spPr>
        <p:txBody>
          <a:bodyPr spcFirstLastPara="1" wrap="square" lIns="68575" tIns="34275" rIns="68575" bIns="34275" anchor="b" anchorCtr="0">
            <a:noAutofit/>
          </a:bodyPr>
          <a:lstStyle/>
          <a:p>
            <a:pPr lvl="0" algn="ctr">
              <a:buClr>
                <a:schemeClr val="dk1"/>
              </a:buClr>
              <a:buSzPts val="1100"/>
            </a:pP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 </a:t>
            </a:r>
            <a:r>
              <a:rPr lang="en" sz="2800" b="1" dirty="0" smtClean="0">
                <a:solidFill>
                  <a:srgbClr val="002060"/>
                </a:solidFill>
                <a:latin typeface="Times New Roman"/>
                <a:ea typeface="Times New Roman"/>
                <a:cs typeface="Times New Roman"/>
                <a:sym typeface="Times New Roman"/>
              </a:rPr>
              <a:t>(1</a:t>
            </a:r>
            <a:r>
              <a:rPr lang="en" sz="2800" b="1" baseline="30000" dirty="0" smtClean="0">
                <a:solidFill>
                  <a:srgbClr val="002060"/>
                </a:solidFill>
                <a:latin typeface="Times New Roman"/>
                <a:ea typeface="Times New Roman"/>
                <a:cs typeface="Times New Roman"/>
                <a:sym typeface="Times New Roman"/>
              </a:rPr>
              <a:t>st</a:t>
            </a:r>
            <a:r>
              <a:rPr lang="en" sz="2800" b="1" dirty="0" smtClean="0">
                <a:solidFill>
                  <a:srgbClr val="002060"/>
                </a:solidFill>
                <a:latin typeface="Times New Roman"/>
                <a:ea typeface="Times New Roman"/>
                <a:cs typeface="Times New Roman"/>
                <a:sym typeface="Times New Roman"/>
              </a:rPr>
              <a:t> Method)</a:t>
            </a:r>
            <a:endParaRPr sz="2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p:cNvSpPr txBox="1"/>
          <p:nvPr/>
        </p:nvSpPr>
        <p:spPr>
          <a:xfrm>
            <a:off x="536830" y="767443"/>
            <a:ext cx="8607170" cy="3939540"/>
          </a:xfrm>
          <a:prstGeom prst="rect">
            <a:avLst/>
          </a:prstGeom>
          <a:noFill/>
        </p:spPr>
        <p:txBody>
          <a:bodyPr wrap="square" rtlCol="0">
            <a:spAutoFit/>
          </a:bodyPr>
          <a:lstStyle/>
          <a:p>
            <a:pPr fontAlgn="base"/>
            <a:r>
              <a:rPr lang="en-US" sz="2000" b="1" dirty="0">
                <a:latin typeface="Times New Roman" panose="02020603050405020304" pitchFamily="18" charset="0"/>
                <a:cs typeface="Times New Roman" panose="02020603050405020304" pitchFamily="18" charset="0"/>
              </a:rPr>
              <a:t>Some values calculated in subnetting </a:t>
            </a:r>
            <a:r>
              <a:rPr lang="en-US" sz="2000" b="1" dirty="0" smtClean="0">
                <a:latin typeface="Times New Roman" panose="02020603050405020304" pitchFamily="18" charset="0"/>
                <a:cs typeface="Times New Roman" panose="02020603050405020304" pitchFamily="18" charset="0"/>
              </a:rPr>
              <a:t>:</a:t>
            </a:r>
          </a:p>
          <a:p>
            <a:pPr marL="342900" indent="-342900" fontAlgn="base">
              <a:buAutoNum type="arabicPeriod"/>
            </a:pPr>
            <a:r>
              <a:rPr lang="en-US" sz="1800" dirty="0" smtClean="0">
                <a:latin typeface="Times New Roman" panose="02020603050405020304" pitchFamily="18" charset="0"/>
                <a:cs typeface="Times New Roman" panose="02020603050405020304" pitchFamily="18" charset="0"/>
              </a:rPr>
              <a:t>The first address in the block can be found out by setting the rightmost 32-n bits to 0s</a:t>
            </a:r>
          </a:p>
          <a:p>
            <a:pPr marL="342900" indent="-342900" fontAlgn="base">
              <a:buFont typeface="Arial"/>
              <a:buAutoNum type="arabicPeriod"/>
            </a:pPr>
            <a:r>
              <a:rPr lang="en-US" sz="1800" dirty="0">
                <a:latin typeface="Times New Roman" panose="02020603050405020304" pitchFamily="18" charset="0"/>
                <a:cs typeface="Times New Roman" panose="02020603050405020304" pitchFamily="18" charset="0"/>
              </a:rPr>
              <a:t>The </a:t>
            </a:r>
            <a:r>
              <a:rPr lang="en-US" sz="1800" dirty="0" smtClean="0">
                <a:latin typeface="Times New Roman" panose="02020603050405020304" pitchFamily="18" charset="0"/>
                <a:cs typeface="Times New Roman" panose="02020603050405020304" pitchFamily="18" charset="0"/>
              </a:rPr>
              <a:t>last </a:t>
            </a:r>
            <a:r>
              <a:rPr lang="en-US" sz="1800" dirty="0">
                <a:latin typeface="Times New Roman" panose="02020603050405020304" pitchFamily="18" charset="0"/>
                <a:cs typeface="Times New Roman" panose="02020603050405020304" pitchFamily="18" charset="0"/>
              </a:rPr>
              <a:t>address in the block can be found out by setting the rightmost 32-n bits to </a:t>
            </a:r>
            <a:r>
              <a:rPr lang="en-US" sz="1800" dirty="0" smtClean="0">
                <a:latin typeface="Times New Roman" panose="02020603050405020304" pitchFamily="18" charset="0"/>
                <a:cs typeface="Times New Roman" panose="02020603050405020304" pitchFamily="18" charset="0"/>
              </a:rPr>
              <a:t>1s</a:t>
            </a:r>
          </a:p>
          <a:p>
            <a:pPr marL="342900" indent="-342900" fontAlgn="base">
              <a:buFont typeface="Arial"/>
              <a:buAutoNum type="arabicPeriod"/>
            </a:pPr>
            <a:endParaRPr lang="en-US" sz="2000" dirty="0">
              <a:latin typeface="Times New Roman" panose="02020603050405020304" pitchFamily="18" charset="0"/>
              <a:cs typeface="Times New Roman" panose="02020603050405020304" pitchFamily="18" charset="0"/>
            </a:endParaRPr>
          </a:p>
          <a:p>
            <a:pPr fontAlgn="base"/>
            <a:r>
              <a:rPr lang="en-US" sz="2000" dirty="0" smtClean="0">
                <a:latin typeface="Times New Roman" panose="02020603050405020304" pitchFamily="18" charset="0"/>
                <a:cs typeface="Times New Roman" panose="02020603050405020304" pitchFamily="18" charset="0"/>
              </a:rPr>
              <a:t>Ex: </a:t>
            </a:r>
            <a:r>
              <a:rPr lang="en-US" sz="2000" b="1" dirty="0" smtClean="0">
                <a:solidFill>
                  <a:srgbClr val="002060"/>
                </a:solidFill>
                <a:latin typeface="Times New Roman" panose="02020603050405020304" pitchFamily="18" charset="0"/>
                <a:cs typeface="Times New Roman" panose="02020603050405020304" pitchFamily="18" charset="0"/>
              </a:rPr>
              <a:t>A block of addresses is granted to a small organization. One of the address is </a:t>
            </a:r>
            <a:r>
              <a:rPr lang="en-US" sz="2000" b="1" dirty="0" smtClean="0">
                <a:solidFill>
                  <a:srgbClr val="C00000"/>
                </a:solidFill>
                <a:latin typeface="Times New Roman" panose="02020603050405020304" pitchFamily="18" charset="0"/>
                <a:cs typeface="Times New Roman" panose="02020603050405020304" pitchFamily="18" charset="0"/>
              </a:rPr>
              <a:t>205.16.37.39/28</a:t>
            </a:r>
            <a:r>
              <a:rPr lang="en-US" sz="2000" b="1" dirty="0" smtClean="0">
                <a:solidFill>
                  <a:srgbClr val="002060"/>
                </a:solidFill>
                <a:latin typeface="Times New Roman" panose="02020603050405020304" pitchFamily="18" charset="0"/>
                <a:cs typeface="Times New Roman" panose="02020603050405020304" pitchFamily="18" charset="0"/>
              </a:rPr>
              <a:t>. What is first and last address?</a:t>
            </a:r>
          </a:p>
          <a:p>
            <a:pPr fontAlgn="base"/>
            <a:r>
              <a:rPr lang="en-US" sz="2000" dirty="0" smtClean="0">
                <a:solidFill>
                  <a:srgbClr val="FF0000"/>
                </a:solidFill>
                <a:latin typeface="Times New Roman" panose="02020603050405020304" pitchFamily="18" charset="0"/>
                <a:cs typeface="Times New Roman" panose="02020603050405020304" pitchFamily="18" charset="0"/>
              </a:rPr>
              <a:t>Solution:</a:t>
            </a:r>
          </a:p>
          <a:p>
            <a:pPr fontAlgn="base"/>
            <a:r>
              <a:rPr lang="en-US" sz="1800" dirty="0" smtClean="0">
                <a:latin typeface="Times New Roman" panose="02020603050405020304" pitchFamily="18" charset="0"/>
                <a:cs typeface="Times New Roman" panose="02020603050405020304" pitchFamily="18" charset="0"/>
              </a:rPr>
              <a:t>Binary representation of given address: </a:t>
            </a:r>
            <a:r>
              <a:rPr lang="en-US" sz="1800" b="1" dirty="0" smtClean="0">
                <a:solidFill>
                  <a:srgbClr val="C00000"/>
                </a:solidFill>
                <a:latin typeface="Times New Roman" panose="02020603050405020304" pitchFamily="18" charset="0"/>
                <a:cs typeface="Times New Roman" panose="02020603050405020304" pitchFamily="18" charset="0"/>
              </a:rPr>
              <a:t>11001101  00010000  00100101  00100111</a:t>
            </a:r>
          </a:p>
          <a:p>
            <a:pPr fontAlgn="base"/>
            <a:r>
              <a:rPr lang="en-US" sz="1800" dirty="0">
                <a:latin typeface="Times New Roman" panose="02020603050405020304" pitchFamily="18" charset="0"/>
                <a:cs typeface="Times New Roman" panose="02020603050405020304" pitchFamily="18" charset="0"/>
              </a:rPr>
              <a:t>Binary representation of </a:t>
            </a:r>
            <a:r>
              <a:rPr lang="en-US" sz="1800" dirty="0" smtClean="0">
                <a:latin typeface="Times New Roman" panose="02020603050405020304" pitchFamily="18" charset="0"/>
                <a:cs typeface="Times New Roman" panose="02020603050405020304" pitchFamily="18" charset="0"/>
              </a:rPr>
              <a:t>mask:               </a:t>
            </a:r>
            <a:r>
              <a:rPr lang="en-US" sz="1800" b="1" dirty="0" smtClean="0">
                <a:latin typeface="Times New Roman" panose="02020603050405020304" pitchFamily="18" charset="0"/>
                <a:cs typeface="Times New Roman" panose="02020603050405020304" pitchFamily="18" charset="0"/>
              </a:rPr>
              <a:t>11111111 11111111   11111111  11110000</a:t>
            </a:r>
          </a:p>
          <a:p>
            <a:pPr fontAlgn="base"/>
            <a:endParaRPr lang="en-US" sz="1800" dirty="0">
              <a:latin typeface="Times New Roman" panose="02020603050405020304" pitchFamily="18" charset="0"/>
              <a:cs typeface="Times New Roman" panose="02020603050405020304" pitchFamily="18" charset="0"/>
            </a:endParaRPr>
          </a:p>
          <a:p>
            <a:pPr fontAlgn="base"/>
            <a:r>
              <a:rPr lang="en-US" sz="2000" dirty="0" smtClean="0">
                <a:latin typeface="Times New Roman" panose="02020603050405020304" pitchFamily="18" charset="0"/>
                <a:cs typeface="Times New Roman" panose="02020603050405020304" pitchFamily="18" charset="0"/>
              </a:rPr>
              <a:t>First address :  </a:t>
            </a:r>
            <a:r>
              <a:rPr lang="en-US" sz="2000" dirty="0">
                <a:latin typeface="Times New Roman" panose="02020603050405020304" pitchFamily="18" charset="0"/>
                <a:cs typeface="Times New Roman" panose="02020603050405020304" pitchFamily="18" charset="0"/>
              </a:rPr>
              <a:t>11001101  00010000  00100101  </a:t>
            </a:r>
            <a:r>
              <a:rPr lang="en-US" sz="2000" dirty="0" smtClean="0">
                <a:latin typeface="Times New Roman" panose="02020603050405020304" pitchFamily="18" charset="0"/>
                <a:cs typeface="Times New Roman" panose="02020603050405020304" pitchFamily="18" charset="0"/>
              </a:rPr>
              <a:t>0010</a:t>
            </a:r>
            <a:r>
              <a:rPr lang="en-US" sz="2000" b="1" dirty="0" smtClean="0">
                <a:solidFill>
                  <a:srgbClr val="C00000"/>
                </a:solidFill>
                <a:latin typeface="Times New Roman" panose="02020603050405020304" pitchFamily="18" charset="0"/>
                <a:cs typeface="Times New Roman" panose="02020603050405020304" pitchFamily="18" charset="0"/>
              </a:rPr>
              <a:t>0000</a:t>
            </a:r>
            <a:r>
              <a:rPr lang="en-US" sz="2000" dirty="0" smtClean="0">
                <a:solidFill>
                  <a:srgbClr val="FF0000"/>
                </a:solidFill>
                <a:latin typeface="Times New Roman" panose="02020603050405020304" pitchFamily="18" charset="0"/>
                <a:cs typeface="Times New Roman" panose="02020603050405020304" pitchFamily="18" charset="0"/>
              </a:rPr>
              <a:t> = 205.16.37.32</a:t>
            </a:r>
          </a:p>
          <a:p>
            <a:pPr fontAlgn="base"/>
            <a:r>
              <a:rPr lang="en-US" sz="2000" dirty="0" smtClean="0">
                <a:latin typeface="Times New Roman" panose="02020603050405020304" pitchFamily="18" charset="0"/>
                <a:cs typeface="Times New Roman" panose="02020603050405020304" pitchFamily="18" charset="0"/>
              </a:rPr>
              <a:t>Last </a:t>
            </a:r>
            <a:r>
              <a:rPr lang="en-US" sz="2000" dirty="0">
                <a:latin typeface="Times New Roman" panose="02020603050405020304" pitchFamily="18" charset="0"/>
                <a:cs typeface="Times New Roman" panose="02020603050405020304" pitchFamily="18" charset="0"/>
              </a:rPr>
              <a:t>address :  11001101  00010000  00100101  </a:t>
            </a:r>
            <a:r>
              <a:rPr lang="en-US" sz="2000" dirty="0" smtClean="0">
                <a:latin typeface="Times New Roman" panose="02020603050405020304" pitchFamily="18" charset="0"/>
                <a:cs typeface="Times New Roman" panose="02020603050405020304" pitchFamily="18" charset="0"/>
              </a:rPr>
              <a:t>0010</a:t>
            </a:r>
            <a:r>
              <a:rPr lang="en-US" sz="2000" b="1" dirty="0" smtClean="0">
                <a:solidFill>
                  <a:srgbClr val="FF0000"/>
                </a:solidFill>
                <a:latin typeface="Times New Roman" panose="02020603050405020304" pitchFamily="18" charset="0"/>
                <a:cs typeface="Times New Roman" panose="02020603050405020304" pitchFamily="18" charset="0"/>
              </a:rPr>
              <a:t>1111</a:t>
            </a:r>
            <a:r>
              <a:rPr lang="en-US" sz="2000" dirty="0" smtClean="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smtClean="0">
                <a:solidFill>
                  <a:srgbClr val="FF0000"/>
                </a:solidFill>
                <a:latin typeface="Times New Roman" panose="02020603050405020304" pitchFamily="18" charset="0"/>
                <a:cs typeface="Times New Roman" panose="02020603050405020304" pitchFamily="18" charset="0"/>
              </a:rPr>
              <a:t>205.16.37.47</a:t>
            </a:r>
          </a:p>
          <a:p>
            <a:pPr fontAlgn="base"/>
            <a:r>
              <a:rPr lang="en-US" sz="2000" dirty="0" smtClean="0">
                <a:solidFill>
                  <a:schemeClr val="tx1"/>
                </a:solidFill>
                <a:latin typeface="Times New Roman" panose="02020603050405020304" pitchFamily="18" charset="0"/>
                <a:cs typeface="Times New Roman" panose="02020603050405020304" pitchFamily="18" charset="0"/>
              </a:rPr>
              <a:t>No. of addresses </a:t>
            </a:r>
            <a:r>
              <a:rPr lang="en-US" sz="2000" dirty="0" smtClean="0">
                <a:solidFill>
                  <a:srgbClr val="FF0000"/>
                </a:solidFill>
                <a:latin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cs typeface="Times New Roman" panose="02020603050405020304" pitchFamily="18" charset="0"/>
              </a:rPr>
              <a:t>2^(32 -28) </a:t>
            </a:r>
            <a:r>
              <a:rPr lang="en-US" sz="2000" dirty="0" smtClean="0">
                <a:solidFill>
                  <a:srgbClr val="FF000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2^4</a:t>
            </a:r>
            <a:r>
              <a:rPr lang="en-US" sz="2000" dirty="0" smtClean="0">
                <a:solidFill>
                  <a:srgbClr val="FF0000"/>
                </a:solidFill>
                <a:latin typeface="Times New Roman" panose="02020603050405020304" pitchFamily="18" charset="0"/>
                <a:cs typeface="Times New Roman" panose="02020603050405020304" pitchFamily="18" charset="0"/>
              </a:rPr>
              <a:t> = 16</a:t>
            </a:r>
            <a:endParaRPr lang="en-US" sz="2800" b="1" dirty="0" smtClean="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1"/>
            <a:ext cx="628394" cy="71232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00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a:t>
            </a:fld>
            <a:endParaRPr sz="900">
              <a:solidFill>
                <a:schemeClr val="dk1"/>
              </a:solidFill>
              <a:latin typeface="Times New Roman"/>
              <a:ea typeface="Times New Roman"/>
              <a:cs typeface="Times New Roman"/>
              <a:sym typeface="Times New Roman"/>
            </a:endParaRPr>
          </a:p>
        </p:txBody>
      </p:sp>
      <p:sp>
        <p:nvSpPr>
          <p:cNvPr id="231" name="Google Shape;231;p33"/>
          <p:cNvSpPr txBox="1">
            <a:spLocks noGrp="1"/>
          </p:cNvSpPr>
          <p:nvPr>
            <p:ph type="title" idx="4294967295"/>
          </p:nvPr>
        </p:nvSpPr>
        <p:spPr>
          <a:xfrm>
            <a:off x="1296988" y="90488"/>
            <a:ext cx="7847012"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dirty="0">
                <a:solidFill>
                  <a:srgbClr val="002060"/>
                </a:solidFill>
                <a:latin typeface="Times New Roman"/>
                <a:ea typeface="Times New Roman"/>
                <a:cs typeface="Times New Roman"/>
                <a:sym typeface="Times New Roman"/>
              </a:rPr>
              <a:t>Network Layer Design Issues</a:t>
            </a:r>
            <a:endParaRPr sz="2800" dirty="0">
              <a:solidFill>
                <a:srgbClr val="002060"/>
              </a:solidFill>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272142" y="982082"/>
            <a:ext cx="8118548" cy="1569660"/>
          </a:xfrm>
          <a:prstGeom prst="rect">
            <a:avLst/>
          </a:prstGeom>
          <a:solidFill>
            <a:schemeClr val="accent2">
              <a:lumMod val="20000"/>
              <a:lumOff val="80000"/>
            </a:schemeClr>
          </a:solid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Routing</a:t>
            </a:r>
            <a:r>
              <a:rPr lang="en-US" sz="2400" dirty="0">
                <a:solidFill>
                  <a:srgbClr val="273239"/>
                </a:solidFill>
                <a:latin typeface="Times New Roman" panose="02020603050405020304" pitchFamily="18" charset="0"/>
                <a:cs typeface="Times New Roman" panose="02020603050405020304" pitchFamily="18" charset="0"/>
              </a:rPr>
              <a:t> is the process of moving data from one device to another device</a:t>
            </a:r>
            <a:r>
              <a:rPr lang="en-US" sz="2400" dirty="0" smtClean="0">
                <a:solidFill>
                  <a:srgbClr val="273239"/>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The network layer specifies some strategies which find out the best possible route. This process is referred to as routing.</a:t>
            </a:r>
            <a:r>
              <a:rPr lang="en-US" sz="2400" dirty="0">
                <a:solidFill>
                  <a:srgbClr val="273239"/>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174170" y="3062357"/>
            <a:ext cx="8216520" cy="1569660"/>
          </a:xfrm>
          <a:prstGeom prst="rect">
            <a:avLst/>
          </a:prstGeom>
          <a:solidFill>
            <a:schemeClr val="accent4">
              <a:lumMod val="20000"/>
              <a:lumOff val="80000"/>
            </a:schemeClr>
          </a:solid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Forwarding</a:t>
            </a:r>
            <a:r>
              <a:rPr lang="en-US" sz="2400" dirty="0">
                <a:solidFill>
                  <a:srgbClr val="273239"/>
                </a:solidFill>
                <a:latin typeface="Times New Roman" panose="02020603050405020304" pitchFamily="18" charset="0"/>
                <a:cs typeface="Times New Roman" panose="02020603050405020304" pitchFamily="18" charset="0"/>
              </a:rPr>
              <a:t> is simply defined as the action applied by each router when a packet arrives at one of its interfaces. </a:t>
            </a:r>
          </a:p>
          <a:p>
            <a:r>
              <a:rPr lang="en-US" sz="2400" dirty="0">
                <a:solidFill>
                  <a:srgbClr val="273239"/>
                </a:solidFill>
                <a:latin typeface="Times New Roman" panose="02020603050405020304" pitchFamily="18" charset="0"/>
                <a:cs typeface="Times New Roman" panose="02020603050405020304" pitchFamily="18" charset="0"/>
              </a:rPr>
              <a:t>The process of routing involves packet forwarding from an entry interface out to an exit interface.</a:t>
            </a:r>
            <a:endParaRPr lang="en-IN" sz="2400" dirty="0">
              <a:solidFill>
                <a:srgbClr val="273239"/>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80</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989013" y="139700"/>
            <a:ext cx="8154987" cy="468313"/>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b="1" dirty="0" smtClean="0">
                <a:solidFill>
                  <a:srgbClr val="002060"/>
                </a:solidFill>
                <a:latin typeface="Times New Roman"/>
                <a:ea typeface="Times New Roman"/>
                <a:cs typeface="Times New Roman"/>
                <a:sym typeface="Times New Roman"/>
              </a:rPr>
              <a:t>Classless Addressing (2</a:t>
            </a:r>
            <a:r>
              <a:rPr lang="en" sz="2800" b="1" baseline="30000" dirty="0" smtClean="0">
                <a:solidFill>
                  <a:srgbClr val="002060"/>
                </a:solidFill>
                <a:latin typeface="Times New Roman"/>
                <a:ea typeface="Times New Roman"/>
                <a:cs typeface="Times New Roman"/>
                <a:sym typeface="Times New Roman"/>
              </a:rPr>
              <a:t>nd</a:t>
            </a:r>
            <a:r>
              <a:rPr lang="en" sz="2800" b="1" dirty="0" smtClean="0">
                <a:solidFill>
                  <a:srgbClr val="002060"/>
                </a:solidFill>
                <a:latin typeface="Times New Roman"/>
                <a:ea typeface="Times New Roman"/>
                <a:cs typeface="Times New Roman"/>
                <a:sym typeface="Times New Roman"/>
              </a:rPr>
              <a:t> Method)</a:t>
            </a:r>
            <a:endParaRPr sz="2800" b="1" dirty="0">
              <a:solidFill>
                <a:srgbClr val="002060"/>
              </a:solidFill>
              <a:latin typeface="Times New Roman"/>
              <a:ea typeface="Times New Roman"/>
              <a:cs typeface="Times New Roman"/>
              <a:sym typeface="Times New Roman"/>
            </a:endParaRPr>
          </a:p>
        </p:txBody>
      </p:sp>
      <p:sp>
        <p:nvSpPr>
          <p:cNvPr id="2" name="TextBox 1"/>
          <p:cNvSpPr txBox="1"/>
          <p:nvPr/>
        </p:nvSpPr>
        <p:spPr>
          <a:xfrm>
            <a:off x="262021" y="902534"/>
            <a:ext cx="8607170" cy="3570208"/>
          </a:xfrm>
          <a:prstGeom prst="rect">
            <a:avLst/>
          </a:prstGeom>
          <a:noFill/>
        </p:spPr>
        <p:txBody>
          <a:bodyPr wrap="square" rtlCol="0">
            <a:spAutoFit/>
          </a:bodyPr>
          <a:lstStyle/>
          <a:p>
            <a:pPr fontAlgn="base"/>
            <a:r>
              <a:rPr lang="en-US" sz="1800" dirty="0">
                <a:latin typeface="Times New Roman" panose="02020603050405020304" pitchFamily="18" charset="0"/>
                <a:cs typeface="Times New Roman" panose="02020603050405020304" pitchFamily="18" charset="0"/>
              </a:rPr>
              <a:t>Ex: A block of addresses is granted to a small organization. One of the address is 205.16.37.39/28. What is first and last address</a:t>
            </a:r>
            <a:r>
              <a:rPr lang="en-US" sz="1800" dirty="0" smtClean="0">
                <a:latin typeface="Times New Roman" panose="02020603050405020304" pitchFamily="18" charset="0"/>
                <a:cs typeface="Times New Roman" panose="02020603050405020304" pitchFamily="18" charset="0"/>
              </a:rPr>
              <a:t>?</a:t>
            </a:r>
          </a:p>
          <a:p>
            <a:pPr fontAlgn="base"/>
            <a:endParaRPr lang="en-US" sz="1800" dirty="0">
              <a:latin typeface="Times New Roman" panose="02020603050405020304" pitchFamily="18" charset="0"/>
              <a:cs typeface="Times New Roman" panose="02020603050405020304" pitchFamily="18" charset="0"/>
            </a:endParaRPr>
          </a:p>
          <a:p>
            <a:pPr fontAlgn="base"/>
            <a:r>
              <a:rPr lang="en-US" sz="1800" dirty="0" smtClean="0">
                <a:latin typeface="Times New Roman" panose="02020603050405020304" pitchFamily="18" charset="0"/>
                <a:cs typeface="Times New Roman" panose="02020603050405020304" pitchFamily="18" charset="0"/>
              </a:rPr>
              <a:t>Binary representation of given address: 11001101  00010000  00100101  00100111</a:t>
            </a:r>
          </a:p>
          <a:p>
            <a:pPr fontAlgn="base"/>
            <a:r>
              <a:rPr lang="en-US" sz="1800" dirty="0">
                <a:latin typeface="Times New Roman" panose="02020603050405020304" pitchFamily="18" charset="0"/>
                <a:cs typeface="Times New Roman" panose="02020603050405020304" pitchFamily="18" charset="0"/>
              </a:rPr>
              <a:t>Binary representation of </a:t>
            </a:r>
            <a:r>
              <a:rPr lang="en-US" sz="1800" dirty="0" smtClean="0">
                <a:latin typeface="Times New Roman" panose="02020603050405020304" pitchFamily="18" charset="0"/>
                <a:cs typeface="Times New Roman" panose="02020603050405020304" pitchFamily="18" charset="0"/>
              </a:rPr>
              <a:t>mask:               11111111 11111111   11111111  11110000</a:t>
            </a:r>
          </a:p>
          <a:p>
            <a:pPr fontAlgn="base"/>
            <a:endParaRPr lang="en-US" sz="1800" dirty="0">
              <a:latin typeface="Times New Roman" panose="02020603050405020304" pitchFamily="18" charset="0"/>
              <a:cs typeface="Times New Roman" panose="02020603050405020304" pitchFamily="18" charset="0"/>
            </a:endParaRPr>
          </a:p>
          <a:p>
            <a:pPr fontAlgn="base"/>
            <a:r>
              <a:rPr lang="en-US" sz="1800" dirty="0" smtClean="0">
                <a:latin typeface="Times New Roman" panose="02020603050405020304" pitchFamily="18" charset="0"/>
                <a:cs typeface="Times New Roman" panose="02020603050405020304" pitchFamily="18" charset="0"/>
              </a:rPr>
              <a:t>First address :  Bitwise AND operation of given address and mask </a:t>
            </a:r>
            <a:r>
              <a:rPr lang="en-US" sz="1800" dirty="0" smtClean="0">
                <a:solidFill>
                  <a:srgbClr val="FF0000"/>
                </a:solidFill>
                <a:latin typeface="Times New Roman" panose="02020603050405020304" pitchFamily="18" charset="0"/>
                <a:cs typeface="Times New Roman" panose="02020603050405020304" pitchFamily="18" charset="0"/>
              </a:rPr>
              <a:t> = </a:t>
            </a:r>
            <a:r>
              <a:rPr lang="en-US" sz="2000" b="1" dirty="0" smtClean="0">
                <a:solidFill>
                  <a:srgbClr val="FF0000"/>
                </a:solidFill>
                <a:latin typeface="Times New Roman" panose="02020603050405020304" pitchFamily="18" charset="0"/>
                <a:cs typeface="Times New Roman" panose="02020603050405020304" pitchFamily="18" charset="0"/>
              </a:rPr>
              <a:t>205.16.37.32</a:t>
            </a:r>
          </a:p>
          <a:p>
            <a:pPr fontAlgn="base"/>
            <a:r>
              <a:rPr lang="en-US" sz="1800" dirty="0" smtClean="0">
                <a:latin typeface="Times New Roman" panose="02020603050405020304" pitchFamily="18" charset="0"/>
                <a:cs typeface="Times New Roman" panose="02020603050405020304" pitchFamily="18" charset="0"/>
              </a:rPr>
              <a:t>Last </a:t>
            </a:r>
            <a:r>
              <a:rPr lang="en-US" sz="1800" dirty="0">
                <a:latin typeface="Times New Roman" panose="02020603050405020304" pitchFamily="18" charset="0"/>
                <a:cs typeface="Times New Roman" panose="02020603050405020304" pitchFamily="18" charset="0"/>
              </a:rPr>
              <a:t>address :  </a:t>
            </a:r>
            <a:r>
              <a:rPr lang="en-US" sz="1800" dirty="0" smtClean="0">
                <a:latin typeface="Times New Roman" panose="02020603050405020304" pitchFamily="18" charset="0"/>
                <a:cs typeface="Times New Roman" panose="02020603050405020304" pitchFamily="18" charset="0"/>
              </a:rPr>
              <a:t>Take compliment of the mask and do bitwise OR operation</a:t>
            </a:r>
          </a:p>
          <a:p>
            <a:pPr fontAlgn="base"/>
            <a:r>
              <a:rPr lang="en-US" sz="1800" dirty="0" smtClean="0">
                <a:latin typeface="Times New Roman" panose="02020603050405020304" pitchFamily="18" charset="0"/>
                <a:cs typeface="Times New Roman" panose="02020603050405020304" pitchFamily="18" charset="0"/>
              </a:rPr>
              <a:t>Given </a:t>
            </a:r>
            <a:r>
              <a:rPr lang="en-US" sz="1800" dirty="0">
                <a:latin typeface="Times New Roman" panose="02020603050405020304" pitchFamily="18" charset="0"/>
                <a:cs typeface="Times New Roman" panose="02020603050405020304" pitchFamily="18" charset="0"/>
              </a:rPr>
              <a:t>address</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11001101  </a:t>
            </a:r>
            <a:r>
              <a:rPr lang="en-US" sz="1800" dirty="0" smtClean="0">
                <a:latin typeface="Times New Roman" panose="02020603050405020304" pitchFamily="18" charset="0"/>
                <a:cs typeface="Times New Roman" panose="02020603050405020304" pitchFamily="18" charset="0"/>
              </a:rPr>
              <a:t>  00010000  </a:t>
            </a:r>
            <a:r>
              <a:rPr lang="en-US" sz="1800" dirty="0">
                <a:latin typeface="Times New Roman" panose="02020603050405020304" pitchFamily="18" charset="0"/>
                <a:cs typeface="Times New Roman" panose="02020603050405020304" pitchFamily="18" charset="0"/>
              </a:rPr>
              <a:t>00100101  00100111</a:t>
            </a:r>
            <a:endParaRPr lang="en-US" sz="1800" dirty="0" smtClean="0">
              <a:latin typeface="Times New Roman" panose="02020603050405020304" pitchFamily="18" charset="0"/>
              <a:cs typeface="Times New Roman" panose="02020603050405020304" pitchFamily="18" charset="0"/>
            </a:endParaRPr>
          </a:p>
          <a:p>
            <a:pPr fontAlgn="base"/>
            <a:r>
              <a:rPr lang="en-US" sz="1800" dirty="0" smtClean="0">
                <a:solidFill>
                  <a:schemeClr val="tx1"/>
                </a:solidFill>
                <a:latin typeface="Times New Roman" panose="02020603050405020304" pitchFamily="18" charset="0"/>
                <a:cs typeface="Times New Roman" panose="02020603050405020304" pitchFamily="18" charset="0"/>
              </a:rPr>
              <a:t>Compliment of the mask: </a:t>
            </a:r>
            <a:r>
              <a:rPr lang="en-US" sz="1800" dirty="0" smtClean="0">
                <a:solidFill>
                  <a:srgbClr val="FF0000"/>
                </a:solidFill>
                <a:latin typeface="Times New Roman" panose="02020603050405020304" pitchFamily="18" charset="0"/>
                <a:cs typeface="Times New Roman" panose="02020603050405020304" pitchFamily="18" charset="0"/>
              </a:rPr>
              <a:t>000000000  00000000  00000000  00001111 = </a:t>
            </a:r>
            <a:r>
              <a:rPr lang="en-US" sz="2000" b="1" dirty="0" smtClean="0">
                <a:solidFill>
                  <a:srgbClr val="FF0000"/>
                </a:solidFill>
                <a:latin typeface="Times New Roman" panose="02020603050405020304" pitchFamily="18" charset="0"/>
                <a:cs typeface="Times New Roman" panose="02020603050405020304" pitchFamily="18" charset="0"/>
              </a:rPr>
              <a:t>205.16.37.47</a:t>
            </a:r>
          </a:p>
          <a:p>
            <a:pPr fontAlgn="base"/>
            <a:r>
              <a:rPr lang="en-US" sz="1800" dirty="0" smtClean="0">
                <a:solidFill>
                  <a:schemeClr val="tx1"/>
                </a:solidFill>
                <a:latin typeface="Times New Roman" panose="02020603050405020304" pitchFamily="18" charset="0"/>
                <a:cs typeface="Times New Roman" panose="02020603050405020304" pitchFamily="18" charset="0"/>
              </a:rPr>
              <a:t>No. of addresses </a:t>
            </a:r>
            <a:r>
              <a:rPr lang="en-US" sz="1800" dirty="0" smtClean="0">
                <a:solidFill>
                  <a:srgbClr val="FF0000"/>
                </a:solidFill>
                <a:latin typeface="Times New Roman" panose="02020603050405020304" pitchFamily="18" charset="0"/>
                <a:cs typeface="Times New Roman" panose="02020603050405020304" pitchFamily="18" charset="0"/>
              </a:rPr>
              <a:t>: </a:t>
            </a:r>
            <a:endParaRPr lang="en-US" sz="1800" dirty="0">
              <a:solidFill>
                <a:srgbClr val="FF0000"/>
              </a:solidFill>
              <a:latin typeface="Times New Roman" panose="02020603050405020304" pitchFamily="18" charset="0"/>
              <a:cs typeface="Times New Roman" panose="02020603050405020304" pitchFamily="18" charset="0"/>
            </a:endParaRPr>
          </a:p>
          <a:p>
            <a:pPr fontAlgn="base"/>
            <a:r>
              <a:rPr lang="en-US" sz="1800" dirty="0">
                <a:solidFill>
                  <a:schemeClr val="tx1"/>
                </a:solidFill>
                <a:latin typeface="Times New Roman" panose="02020603050405020304" pitchFamily="18" charset="0"/>
                <a:cs typeface="Times New Roman" panose="02020603050405020304" pitchFamily="18" charset="0"/>
              </a:rPr>
              <a:t>Compliment of the </a:t>
            </a:r>
            <a:r>
              <a:rPr lang="en-US" sz="1800" dirty="0" smtClean="0">
                <a:solidFill>
                  <a:schemeClr val="tx1"/>
                </a:solidFill>
                <a:latin typeface="Times New Roman" panose="02020603050405020304" pitchFamily="18" charset="0"/>
                <a:cs typeface="Times New Roman" panose="02020603050405020304" pitchFamily="18" charset="0"/>
              </a:rPr>
              <a:t>mask + 1 =  </a:t>
            </a:r>
            <a:r>
              <a:rPr lang="en-US" sz="1800" dirty="0">
                <a:solidFill>
                  <a:srgbClr val="FF0000"/>
                </a:solidFill>
                <a:latin typeface="Times New Roman" panose="02020603050405020304" pitchFamily="18" charset="0"/>
                <a:cs typeface="Times New Roman" panose="02020603050405020304" pitchFamily="18" charset="0"/>
              </a:rPr>
              <a:t>000000000  00000000  00000000  </a:t>
            </a:r>
            <a:r>
              <a:rPr lang="en-US" sz="1800" dirty="0" smtClean="0">
                <a:solidFill>
                  <a:srgbClr val="FF0000"/>
                </a:solidFill>
                <a:latin typeface="Times New Roman" panose="02020603050405020304" pitchFamily="18" charset="0"/>
                <a:cs typeface="Times New Roman" panose="02020603050405020304" pitchFamily="18" charset="0"/>
              </a:rPr>
              <a:t>00001111 + 1 = </a:t>
            </a:r>
            <a:r>
              <a:rPr lang="en-US" sz="2400" b="1" dirty="0" smtClean="0">
                <a:solidFill>
                  <a:srgbClr val="FF0000"/>
                </a:solidFill>
                <a:latin typeface="Times New Roman" panose="02020603050405020304" pitchFamily="18" charset="0"/>
                <a:cs typeface="Times New Roman" panose="02020603050405020304" pitchFamily="18" charset="0"/>
              </a:rPr>
              <a:t>16</a:t>
            </a:r>
            <a:endParaRPr lang="en-US" sz="2800" b="1" dirty="0" smtClean="0">
              <a:solidFill>
                <a:srgbClr val="FF0000"/>
              </a:solidFill>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0"/>
            <a:ext cx="603902" cy="69599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038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81</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990600" y="57785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smtClean="0">
                <a:solidFill>
                  <a:srgbClr val="002060"/>
                </a:solidFill>
                <a:latin typeface="Times New Roman"/>
                <a:ea typeface="Times New Roman"/>
                <a:cs typeface="Times New Roman"/>
                <a:sym typeface="Times New Roman"/>
              </a:rPr>
              <a:t>Classless Addressing</a:t>
            </a:r>
            <a:r>
              <a:rPr lang="en-US" sz="3200" b="1" dirty="0" smtClean="0">
                <a:solidFill>
                  <a:srgbClr val="002060"/>
                </a:solidFill>
                <a:latin typeface="Times New Roman"/>
                <a:ea typeface="Times New Roman"/>
                <a:cs typeface="Times New Roman"/>
                <a:sym typeface="Times New Roman"/>
              </a:rPr>
              <a:t> – Subnetting</a:t>
            </a:r>
            <a:br>
              <a:rPr lang="en-US" sz="3200" b="1" dirty="0" smtClean="0">
                <a:solidFill>
                  <a:srgbClr val="002060"/>
                </a:solidFill>
                <a:latin typeface="Times New Roman"/>
                <a:ea typeface="Times New Roman"/>
                <a:cs typeface="Times New Roman"/>
                <a:sym typeface="Times New Roman"/>
              </a:rPr>
            </a:br>
            <a:r>
              <a:rPr lang="en-US" sz="3200" b="1" dirty="0" smtClean="0">
                <a:solidFill>
                  <a:srgbClr val="002060"/>
                </a:solidFill>
                <a:latin typeface="Times New Roman"/>
                <a:ea typeface="Times New Roman"/>
                <a:cs typeface="Times New Roman"/>
                <a:sym typeface="Times New Roman"/>
              </a:rPr>
              <a:t> </a:t>
            </a:r>
            <a:endParaRPr sz="1800" b="1" dirty="0">
              <a:solidFill>
                <a:srgbClr val="002060"/>
              </a:solidFill>
              <a:latin typeface="Times New Roman"/>
              <a:ea typeface="Times New Roman"/>
              <a:cs typeface="Times New Roman"/>
              <a:sym typeface="Times New Roman"/>
            </a:endParaRPr>
          </a:p>
        </p:txBody>
      </p:sp>
      <p:sp>
        <p:nvSpPr>
          <p:cNvPr id="2" name="TextBox 1"/>
          <p:cNvSpPr txBox="1"/>
          <p:nvPr/>
        </p:nvSpPr>
        <p:spPr>
          <a:xfrm>
            <a:off x="405114" y="798854"/>
            <a:ext cx="8634977" cy="2677656"/>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Problem: </a:t>
            </a:r>
          </a:p>
          <a:p>
            <a:r>
              <a:rPr lang="en-US" sz="2800" dirty="0" smtClean="0">
                <a:latin typeface="Times New Roman" panose="02020603050405020304" pitchFamily="18" charset="0"/>
                <a:cs typeface="Times New Roman" panose="02020603050405020304" pitchFamily="18" charset="0"/>
              </a:rPr>
              <a:t>An Organization  is given a  block </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17.12.14.0/26, which contains 64 addresses. The organization has  3 offices and needs to divide the addresses into 3 subblocks of 32, 16 and 16. </a:t>
            </a:r>
          </a:p>
          <a:p>
            <a:r>
              <a:rPr lang="en-US" sz="2800" dirty="0" smtClean="0">
                <a:latin typeface="Times New Roman" panose="02020603050405020304" pitchFamily="18" charset="0"/>
                <a:cs typeface="Times New Roman" panose="02020603050405020304" pitchFamily="18" charset="0"/>
              </a:rPr>
              <a:t>How the subnetting will be performed?.</a:t>
            </a:r>
            <a:endParaRPr lang="en-US" sz="2800" dirty="0">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7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82</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990600" y="55563"/>
            <a:ext cx="8153400" cy="646112"/>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r>
              <a:rPr lang="en-US" sz="32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 – </a:t>
            </a:r>
            <a:r>
              <a:rPr lang="en-US" sz="20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Solution – How? </a:t>
            </a:r>
            <a:endParaRPr sz="12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4" name="TextBox 3"/>
          <p:cNvSpPr txBox="1"/>
          <p:nvPr/>
        </p:nvSpPr>
        <p:spPr>
          <a:xfrm>
            <a:off x="682179" y="849090"/>
            <a:ext cx="8378693" cy="4154984"/>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We  need to </a:t>
            </a:r>
            <a:r>
              <a:rPr lang="en-US" sz="2400" b="1" dirty="0" smtClean="0">
                <a:solidFill>
                  <a:srgbClr val="002060"/>
                </a:solidFill>
                <a:latin typeface="Times New Roman" panose="02020603050405020304" pitchFamily="18" charset="0"/>
                <a:cs typeface="Times New Roman" panose="02020603050405020304" pitchFamily="18" charset="0"/>
              </a:rPr>
              <a:t>decide the mask  for subnetting</a:t>
            </a:r>
            <a:endParaRPr lang="en-US" sz="2000" b="1" dirty="0" smtClean="0">
              <a:solidFill>
                <a:srgbClr val="002060"/>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Suppose the mask for </a:t>
            </a:r>
            <a:r>
              <a:rPr lang="en-US" sz="2000" b="1" dirty="0" smtClean="0">
                <a:solidFill>
                  <a:srgbClr val="FF0000"/>
                </a:solidFill>
                <a:latin typeface="Times New Roman" panose="02020603050405020304" pitchFamily="18" charset="0"/>
                <a:cs typeface="Times New Roman" panose="02020603050405020304" pitchFamily="18" charset="0"/>
              </a:rPr>
              <a:t>Subnet 1</a:t>
            </a:r>
            <a:r>
              <a:rPr lang="en-US" sz="2000" dirty="0" smtClean="0">
                <a:latin typeface="Times New Roman" panose="02020603050405020304" pitchFamily="18" charset="0"/>
                <a:cs typeface="Times New Roman" panose="02020603050405020304" pitchFamily="18" charset="0"/>
              </a:rPr>
              <a:t> is </a:t>
            </a:r>
            <a:r>
              <a:rPr lang="en-US" sz="2000" b="1" dirty="0">
                <a:solidFill>
                  <a:srgbClr val="FF0000"/>
                </a:solidFill>
                <a:latin typeface="Times New Roman" panose="02020603050405020304" pitchFamily="18" charset="0"/>
                <a:cs typeface="Times New Roman" panose="02020603050405020304" pitchFamily="18" charset="0"/>
              </a:rPr>
              <a:t>n1 </a:t>
            </a:r>
            <a:r>
              <a:rPr lang="en-US" sz="2000" dirty="0" smtClean="0">
                <a:solidFill>
                  <a:schemeClr val="tx1"/>
                </a:solidFill>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en 2^(32-n1) = 32  means </a:t>
            </a:r>
            <a:r>
              <a:rPr lang="en-US" sz="2000" b="1" dirty="0" smtClean="0">
                <a:solidFill>
                  <a:srgbClr val="FF0000"/>
                </a:solidFill>
                <a:latin typeface="Times New Roman" panose="02020603050405020304" pitchFamily="18" charset="0"/>
                <a:cs typeface="Times New Roman" panose="02020603050405020304" pitchFamily="18" charset="0"/>
              </a:rPr>
              <a:t>n1 = 27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Suppose the mask for </a:t>
            </a:r>
            <a:r>
              <a:rPr lang="en-US" sz="2000" b="1" dirty="0">
                <a:solidFill>
                  <a:srgbClr val="FF0000"/>
                </a:solidFill>
                <a:latin typeface="Times New Roman" panose="02020603050405020304" pitchFamily="18" charset="0"/>
                <a:cs typeface="Times New Roman" panose="02020603050405020304" pitchFamily="18" charset="0"/>
              </a:rPr>
              <a:t>Subnet </a:t>
            </a:r>
            <a:r>
              <a:rPr lang="en-US" sz="2000" b="1" dirty="0" smtClean="0">
                <a:solidFill>
                  <a:srgbClr val="FF0000"/>
                </a:solidFill>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t>
            </a:r>
            <a:r>
              <a:rPr lang="en-US" sz="2000" b="1" dirty="0" smtClean="0">
                <a:solidFill>
                  <a:srgbClr val="FF0000"/>
                </a:solidFill>
                <a:latin typeface="Times New Roman" panose="02020603050405020304" pitchFamily="18" charset="0"/>
                <a:cs typeface="Times New Roman" panose="02020603050405020304" pitchFamily="18" charset="0"/>
              </a:rPr>
              <a:t>n2</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then 2^(</a:t>
            </a:r>
            <a:r>
              <a:rPr lang="en-US" sz="2000" dirty="0" smtClean="0">
                <a:latin typeface="Times New Roman" panose="02020603050405020304" pitchFamily="18" charset="0"/>
                <a:cs typeface="Times New Roman" panose="02020603050405020304" pitchFamily="18" charset="0"/>
              </a:rPr>
              <a:t>32-n2)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16  </a:t>
            </a:r>
            <a:r>
              <a:rPr lang="en-US" sz="2000" dirty="0">
                <a:latin typeface="Times New Roman" panose="02020603050405020304" pitchFamily="18" charset="0"/>
                <a:cs typeface="Times New Roman" panose="02020603050405020304" pitchFamily="18" charset="0"/>
              </a:rPr>
              <a:t>means </a:t>
            </a:r>
            <a:r>
              <a:rPr lang="en-US" sz="2000" b="1" dirty="0" smtClean="0">
                <a:solidFill>
                  <a:srgbClr val="FF0000"/>
                </a:solidFill>
                <a:latin typeface="Times New Roman" panose="02020603050405020304" pitchFamily="18" charset="0"/>
                <a:cs typeface="Times New Roman" panose="02020603050405020304" pitchFamily="18" charset="0"/>
              </a:rPr>
              <a:t>n2 </a:t>
            </a:r>
            <a:r>
              <a:rPr lang="en-US" sz="2000" b="1" dirty="0">
                <a:solidFill>
                  <a:srgbClr val="FF0000"/>
                </a:solidFill>
                <a:latin typeface="Times New Roman" panose="02020603050405020304" pitchFamily="18" charset="0"/>
                <a:cs typeface="Times New Roman" panose="02020603050405020304" pitchFamily="18" charset="0"/>
              </a:rPr>
              <a:t>= 28</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Suppose the mask for </a:t>
            </a:r>
            <a:r>
              <a:rPr lang="en-US" sz="2000" b="1" dirty="0">
                <a:solidFill>
                  <a:srgbClr val="FF0000"/>
                </a:solidFill>
                <a:latin typeface="Times New Roman" panose="02020603050405020304" pitchFamily="18" charset="0"/>
                <a:cs typeface="Times New Roman" panose="02020603050405020304" pitchFamily="18" charset="0"/>
              </a:rPr>
              <a:t>Subnet </a:t>
            </a:r>
            <a:r>
              <a:rPr lang="en-US" sz="2000" b="1" dirty="0" smtClean="0">
                <a:solidFill>
                  <a:srgbClr val="FF0000"/>
                </a:solidFill>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t>
            </a:r>
            <a:r>
              <a:rPr lang="en-US" sz="2000" b="1" dirty="0" smtClean="0">
                <a:solidFill>
                  <a:srgbClr val="FF0000"/>
                </a:solidFill>
                <a:latin typeface="Times New Roman" panose="02020603050405020304" pitchFamily="18" charset="0"/>
                <a:cs typeface="Times New Roman" panose="02020603050405020304" pitchFamily="18" charset="0"/>
              </a:rPr>
              <a:t>n3</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then 2^(</a:t>
            </a:r>
            <a:r>
              <a:rPr lang="en-US" sz="2000" dirty="0" smtClean="0">
                <a:latin typeface="Times New Roman" panose="02020603050405020304" pitchFamily="18" charset="0"/>
                <a:cs typeface="Times New Roman" panose="02020603050405020304" pitchFamily="18" charset="0"/>
              </a:rPr>
              <a:t>32-n3)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16  </a:t>
            </a:r>
            <a:r>
              <a:rPr lang="en-US" sz="2000" dirty="0">
                <a:latin typeface="Times New Roman" panose="02020603050405020304" pitchFamily="18" charset="0"/>
                <a:cs typeface="Times New Roman" panose="02020603050405020304" pitchFamily="18" charset="0"/>
              </a:rPr>
              <a:t>means </a:t>
            </a:r>
            <a:r>
              <a:rPr lang="en-US" sz="2000" b="1" dirty="0" smtClean="0">
                <a:solidFill>
                  <a:srgbClr val="FF0000"/>
                </a:solidFill>
                <a:latin typeface="Times New Roman" panose="02020603050405020304" pitchFamily="18" charset="0"/>
                <a:cs typeface="Times New Roman" panose="02020603050405020304" pitchFamily="18" charset="0"/>
              </a:rPr>
              <a:t>n3 </a:t>
            </a:r>
            <a:r>
              <a:rPr lang="en-US" sz="2000" b="1" dirty="0">
                <a:solidFill>
                  <a:srgbClr val="FF0000"/>
                </a:solidFill>
                <a:latin typeface="Times New Roman" panose="02020603050405020304" pitchFamily="18" charset="0"/>
                <a:cs typeface="Times New Roman" panose="02020603050405020304" pitchFamily="18" charset="0"/>
              </a:rPr>
              <a:t>= 28</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So We must have </a:t>
            </a:r>
            <a:r>
              <a:rPr lang="en-US" sz="2000" b="1" dirty="0" smtClean="0">
                <a:solidFill>
                  <a:srgbClr val="002060"/>
                </a:solidFill>
                <a:latin typeface="Times New Roman" panose="02020603050405020304" pitchFamily="18" charset="0"/>
                <a:cs typeface="Times New Roman" panose="02020603050405020304" pitchFamily="18" charset="0"/>
              </a:rPr>
              <a:t>masks 27, 28 and 28 with the organization mask being 26</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8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83</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64" name="Google Shape;564;p59"/>
          <p:cNvSpPr txBox="1">
            <a:spLocks noGrp="1"/>
          </p:cNvSpPr>
          <p:nvPr>
            <p:ph type="title" idx="4294967295"/>
          </p:nvPr>
        </p:nvSpPr>
        <p:spPr>
          <a:xfrm>
            <a:off x="990600" y="55563"/>
            <a:ext cx="8153400" cy="557212"/>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Classless Addressing</a:t>
            </a:r>
            <a:r>
              <a:rPr lang="en-US" sz="32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 – </a:t>
            </a:r>
            <a:r>
              <a:rPr lang="en-US" sz="2000" b="1"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Solution – How? </a:t>
            </a:r>
            <a:endParaRPr sz="12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4" name="TextBox 3"/>
          <p:cNvSpPr txBox="1"/>
          <p:nvPr/>
        </p:nvSpPr>
        <p:spPr>
          <a:xfrm>
            <a:off x="658937" y="916331"/>
            <a:ext cx="8110503" cy="2569934"/>
          </a:xfrm>
          <a:prstGeom prst="rect">
            <a:avLst/>
          </a:prstGeom>
          <a:noFill/>
        </p:spPr>
        <p:txBody>
          <a:bodyPr wrap="square" rtlCol="0">
            <a:spAutoFit/>
          </a:bodyPr>
          <a:lstStyle/>
          <a:p>
            <a:pPr>
              <a:spcBef>
                <a:spcPts val="600"/>
              </a:spcBef>
            </a:pPr>
            <a:r>
              <a:rPr lang="en-US" sz="2000" b="1" dirty="0" smtClean="0">
                <a:solidFill>
                  <a:srgbClr val="C00000"/>
                </a:solidFill>
                <a:latin typeface="Times New Roman" panose="02020603050405020304" pitchFamily="18" charset="0"/>
                <a:cs typeface="Times New Roman" panose="02020603050405020304" pitchFamily="18" charset="0"/>
              </a:rPr>
              <a:t>First and Last addresses </a:t>
            </a:r>
            <a:r>
              <a:rPr lang="en-US" sz="2000" b="1" dirty="0" smtClean="0">
                <a:latin typeface="Times New Roman" panose="02020603050405020304" pitchFamily="18" charset="0"/>
                <a:cs typeface="Times New Roman" panose="02020603050405020304" pitchFamily="18" charset="0"/>
              </a:rPr>
              <a:t>for Subnet 1</a:t>
            </a:r>
            <a:endParaRPr lang="en-US" sz="2000" b="1" dirty="0">
              <a:latin typeface="Times New Roman" panose="02020603050405020304" pitchFamily="18" charset="0"/>
              <a:cs typeface="Times New Roman" panose="02020603050405020304" pitchFamily="18" charset="0"/>
            </a:endParaRPr>
          </a:p>
          <a:p>
            <a:pPr>
              <a:spcBef>
                <a:spcPts val="600"/>
              </a:spcBef>
            </a:pPr>
            <a:r>
              <a:rPr lang="en-US" sz="2000" dirty="0" smtClean="0">
                <a:latin typeface="Times New Roman" panose="02020603050405020304" pitchFamily="18" charset="0"/>
                <a:cs typeface="Times New Roman" panose="02020603050405020304" pitchFamily="18" charset="0"/>
              </a:rPr>
              <a:t>Block 1 = 32 addresses</a:t>
            </a:r>
          </a:p>
          <a:p>
            <a:pPr>
              <a:spcBef>
                <a:spcPts val="600"/>
              </a:spcBef>
            </a:pPr>
            <a:r>
              <a:rPr lang="en-US" sz="2000" dirty="0" smtClean="0">
                <a:latin typeface="Times New Roman" panose="02020603050405020304" pitchFamily="18" charset="0"/>
                <a:cs typeface="Times New Roman" panose="02020603050405020304" pitchFamily="18" charset="0"/>
              </a:rPr>
              <a:t>Mask </a:t>
            </a:r>
            <a:r>
              <a:rPr lang="en-US" sz="2000" dirty="0">
                <a:latin typeface="Times New Roman" panose="02020603050405020304" pitchFamily="18" charset="0"/>
                <a:cs typeface="Times New Roman" panose="02020603050405020304" pitchFamily="18" charset="0"/>
              </a:rPr>
              <a:t>for </a:t>
            </a:r>
            <a:r>
              <a:rPr lang="en-US" sz="2000" b="1" dirty="0">
                <a:solidFill>
                  <a:srgbClr val="FF0000"/>
                </a:solidFill>
                <a:latin typeface="Times New Roman" panose="02020603050405020304" pitchFamily="18" charset="0"/>
                <a:cs typeface="Times New Roman" panose="02020603050405020304" pitchFamily="18" charset="0"/>
              </a:rPr>
              <a:t>Subnet 1</a:t>
            </a:r>
            <a:r>
              <a:rPr lang="en-US" sz="2000" dirty="0">
                <a:latin typeface="Times New Roman" panose="02020603050405020304" pitchFamily="18" charset="0"/>
                <a:cs typeface="Times New Roman" panose="02020603050405020304" pitchFamily="18" charset="0"/>
              </a:rPr>
              <a:t> is </a:t>
            </a:r>
            <a:r>
              <a:rPr lang="en-US" sz="2000" b="1" dirty="0">
                <a:solidFill>
                  <a:srgbClr val="FF0000"/>
                </a:solidFill>
                <a:latin typeface="Times New Roman" panose="02020603050405020304" pitchFamily="18" charset="0"/>
                <a:cs typeface="Times New Roman" panose="02020603050405020304" pitchFamily="18" charset="0"/>
              </a:rPr>
              <a:t>n1 </a:t>
            </a:r>
            <a:r>
              <a:rPr lang="en-US" sz="2000" dirty="0">
                <a:solidFill>
                  <a:schemeClr val="tx1"/>
                </a:solidFill>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en 2^(32-n1) = 32  means </a:t>
            </a:r>
            <a:r>
              <a:rPr lang="en-US" sz="2000" b="1" dirty="0">
                <a:solidFill>
                  <a:srgbClr val="FF0000"/>
                </a:solidFill>
                <a:latin typeface="Times New Roman" panose="02020603050405020304" pitchFamily="18" charset="0"/>
                <a:cs typeface="Times New Roman" panose="02020603050405020304" pitchFamily="18" charset="0"/>
              </a:rPr>
              <a:t>n1 = 27</a:t>
            </a:r>
          </a:p>
          <a:p>
            <a:pPr>
              <a:spcBef>
                <a:spcPts val="600"/>
              </a:spcBef>
            </a:pPr>
            <a:r>
              <a:rPr lang="en-US" sz="2000" b="1" dirty="0" smtClean="0">
                <a:latin typeface="Times New Roman" panose="02020603050405020304" pitchFamily="18" charset="0"/>
                <a:cs typeface="Times New Roman" panose="02020603050405020304" pitchFamily="18" charset="0"/>
              </a:rPr>
              <a:t>Mask  is /27    =   11111111  11111111   11111111  11100000</a:t>
            </a:r>
          </a:p>
          <a:p>
            <a:pPr>
              <a:spcBef>
                <a:spcPts val="600"/>
              </a:spcBef>
            </a:pPr>
            <a:r>
              <a:rPr lang="en-US" sz="2000" b="1" dirty="0" smtClean="0">
                <a:latin typeface="Times New Roman" panose="02020603050405020304" pitchFamily="18" charset="0"/>
                <a:cs typeface="Times New Roman" panose="02020603050405020304" pitchFamily="18" charset="0"/>
              </a:rPr>
              <a:t>First Address: </a:t>
            </a:r>
            <a:r>
              <a:rPr lang="en-US" sz="2000" dirty="0">
                <a:latin typeface="Times New Roman" panose="02020603050405020304" pitchFamily="18" charset="0"/>
                <a:cs typeface="Times New Roman" panose="02020603050405020304" pitchFamily="18" charset="0"/>
              </a:rPr>
              <a:t>00010001  00001100  </a:t>
            </a:r>
            <a:r>
              <a:rPr lang="en-US" sz="2000" dirty="0" smtClean="0">
                <a:latin typeface="Times New Roman" panose="02020603050405020304" pitchFamily="18" charset="0"/>
                <a:cs typeface="Times New Roman" panose="02020603050405020304" pitchFamily="18" charset="0"/>
              </a:rPr>
              <a:t>00001110  000</a:t>
            </a:r>
            <a:r>
              <a:rPr lang="en-US" sz="2000" dirty="0" smtClean="0">
                <a:solidFill>
                  <a:srgbClr val="FF0000"/>
                </a:solidFill>
                <a:latin typeface="Times New Roman" panose="02020603050405020304" pitchFamily="18" charset="0"/>
                <a:cs typeface="Times New Roman" panose="02020603050405020304" pitchFamily="18" charset="0"/>
              </a:rPr>
              <a:t>00000</a:t>
            </a:r>
            <a:r>
              <a:rPr lang="en-US" sz="2000" dirty="0" smtClean="0">
                <a:latin typeface="Times New Roman" panose="02020603050405020304" pitchFamily="18" charset="0"/>
                <a:cs typeface="Times New Roman" panose="02020603050405020304" pitchFamily="18" charset="0"/>
              </a:rPr>
              <a:t> = </a:t>
            </a:r>
            <a:r>
              <a:rPr lang="en-US" sz="2000" b="1" dirty="0" smtClean="0">
                <a:latin typeface="Times New Roman" panose="02020603050405020304" pitchFamily="18" charset="0"/>
                <a:cs typeface="Times New Roman" panose="02020603050405020304" pitchFamily="18" charset="0"/>
              </a:rPr>
              <a:t>17.12.14.0</a:t>
            </a:r>
          </a:p>
          <a:p>
            <a:pPr>
              <a:spcBef>
                <a:spcPts val="600"/>
              </a:spcBef>
            </a:pPr>
            <a:r>
              <a:rPr lang="en-US" sz="2000" b="1" dirty="0" smtClean="0">
                <a:latin typeface="Times New Roman" panose="02020603050405020304" pitchFamily="18" charset="0"/>
                <a:cs typeface="Times New Roman" panose="02020603050405020304" pitchFamily="18" charset="0"/>
              </a:rPr>
              <a:t>Last Address: </a:t>
            </a:r>
            <a:r>
              <a:rPr lang="en-US" sz="2000" dirty="0">
                <a:latin typeface="Times New Roman" panose="02020603050405020304" pitchFamily="18" charset="0"/>
                <a:cs typeface="Times New Roman" panose="02020603050405020304" pitchFamily="18" charset="0"/>
              </a:rPr>
              <a:t>00010001  00001100  00001110  </a:t>
            </a:r>
            <a:r>
              <a:rPr lang="en-US" sz="2000" dirty="0" smtClean="0">
                <a:latin typeface="Times New Roman" panose="02020603050405020304" pitchFamily="18" charset="0"/>
                <a:cs typeface="Times New Roman" panose="02020603050405020304" pitchFamily="18" charset="0"/>
              </a:rPr>
              <a:t>000</a:t>
            </a:r>
            <a:r>
              <a:rPr lang="en-US" sz="2000" dirty="0" smtClean="0">
                <a:solidFill>
                  <a:srgbClr val="FF0000"/>
                </a:solidFill>
                <a:latin typeface="Times New Roman" panose="02020603050405020304" pitchFamily="18" charset="0"/>
                <a:cs typeface="Times New Roman" panose="02020603050405020304" pitchFamily="18" charset="0"/>
              </a:rPr>
              <a:t>11111</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 17.12.14.31                                      </a:t>
            </a:r>
          </a:p>
          <a:p>
            <a:endParaRPr lang="en-US" sz="1600" dirty="0">
              <a:latin typeface="Times New Roman" panose="02020603050405020304" pitchFamily="18" charset="0"/>
              <a:cs typeface="Times New Roman" panose="02020603050405020304" pitchFamily="18" charset="0"/>
            </a:endParaRPr>
          </a:p>
        </p:txBody>
      </p:sp>
      <p:sp>
        <p:nvSpPr>
          <p:cNvPr id="9"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3" name="Rectangle 2"/>
          <p:cNvSpPr/>
          <p:nvPr/>
        </p:nvSpPr>
        <p:spPr>
          <a:xfrm>
            <a:off x="658937" y="3258038"/>
            <a:ext cx="3733714" cy="707886"/>
          </a:xfrm>
          <a:prstGeom prst="rect">
            <a:avLst/>
          </a:prstGeom>
        </p:spPr>
        <p:txBody>
          <a:bodyPr wrap="none">
            <a:spAutoFit/>
          </a:bodyPr>
          <a:lstStyle/>
          <a:p>
            <a:r>
              <a:rPr lang="en-US" sz="2000" dirty="0" smtClean="0">
                <a:solidFill>
                  <a:schemeClr val="tx1"/>
                </a:solidFill>
                <a:latin typeface="Times New Roman" panose="02020603050405020304" pitchFamily="18" charset="0"/>
                <a:cs typeface="Times New Roman" panose="02020603050405020304" pitchFamily="18" charset="0"/>
              </a:rPr>
              <a:t>Example of address from Subnet 1</a:t>
            </a:r>
          </a:p>
          <a:p>
            <a:r>
              <a:rPr lang="en-US" sz="2000" dirty="0" smtClean="0">
                <a:solidFill>
                  <a:schemeClr val="tx1"/>
                </a:solidFill>
                <a:latin typeface="Times New Roman" panose="02020603050405020304" pitchFamily="18" charset="0"/>
                <a:cs typeface="Times New Roman" panose="02020603050405020304" pitchFamily="18" charset="0"/>
              </a:rPr>
              <a:t>17.12.14.29 </a:t>
            </a:r>
            <a:r>
              <a:rPr lang="en-US" sz="2000" dirty="0">
                <a:solidFill>
                  <a:schemeClr val="tx1"/>
                </a:solidFill>
                <a:latin typeface="Times New Roman" panose="02020603050405020304" pitchFamily="18" charset="0"/>
                <a:cs typeface="Times New Roman" panose="02020603050405020304" pitchFamily="18" charset="0"/>
              </a:rPr>
              <a:t>/</a:t>
            </a:r>
            <a:r>
              <a:rPr lang="en-US" sz="2000" dirty="0" smtClean="0">
                <a:solidFill>
                  <a:schemeClr val="tx1"/>
                </a:solidFill>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33143947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84</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990600" y="55563"/>
            <a:ext cx="8153400" cy="557212"/>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smtClean="0">
                <a:solidFill>
                  <a:srgbClr val="002060"/>
                </a:solidFill>
                <a:latin typeface="Times New Roman"/>
                <a:ea typeface="Times New Roman"/>
                <a:cs typeface="Times New Roman"/>
                <a:sym typeface="Times New Roman"/>
              </a:rPr>
              <a:t>Classless Addressing</a:t>
            </a:r>
            <a:r>
              <a:rPr lang="en-US" sz="3200" b="1" dirty="0" smtClean="0">
                <a:solidFill>
                  <a:srgbClr val="002060"/>
                </a:solidFill>
                <a:latin typeface="Times New Roman"/>
                <a:ea typeface="Times New Roman"/>
                <a:cs typeface="Times New Roman"/>
                <a:sym typeface="Times New Roman"/>
              </a:rPr>
              <a:t> – </a:t>
            </a:r>
            <a:r>
              <a:rPr lang="en-US" sz="2000" b="1" dirty="0" smtClean="0">
                <a:solidFill>
                  <a:srgbClr val="FF0000"/>
                </a:solidFill>
                <a:latin typeface="Times New Roman"/>
                <a:ea typeface="Times New Roman"/>
                <a:cs typeface="Times New Roman"/>
                <a:sym typeface="Times New Roman"/>
              </a:rPr>
              <a:t>Solution – How? </a:t>
            </a:r>
            <a:endParaRPr sz="1200" b="1" dirty="0">
              <a:solidFill>
                <a:srgbClr val="FF0000"/>
              </a:solidFill>
              <a:latin typeface="Times New Roman"/>
              <a:ea typeface="Times New Roman"/>
              <a:cs typeface="Times New Roman"/>
              <a:sym typeface="Times New Roman"/>
            </a:endParaRPr>
          </a:p>
        </p:txBody>
      </p:sp>
      <p:sp>
        <p:nvSpPr>
          <p:cNvPr id="4" name="TextBox 3"/>
          <p:cNvSpPr txBox="1"/>
          <p:nvPr/>
        </p:nvSpPr>
        <p:spPr>
          <a:xfrm>
            <a:off x="580429" y="833836"/>
            <a:ext cx="8563571" cy="2985433"/>
          </a:xfrm>
          <a:prstGeom prst="rect">
            <a:avLst/>
          </a:prstGeom>
          <a:noFill/>
        </p:spPr>
        <p:txBody>
          <a:bodyPr wrap="square" rtlCol="0">
            <a:spAutoFit/>
          </a:bodyPr>
          <a:lstStyle/>
          <a:p>
            <a:pPr>
              <a:spcBef>
                <a:spcPts val="600"/>
              </a:spcBef>
            </a:pPr>
            <a:r>
              <a:rPr lang="en-US" sz="2000" b="1" dirty="0">
                <a:solidFill>
                  <a:srgbClr val="C00000"/>
                </a:solidFill>
                <a:latin typeface="Times New Roman" panose="02020603050405020304" pitchFamily="18" charset="0"/>
                <a:cs typeface="Times New Roman" panose="02020603050405020304" pitchFamily="18" charset="0"/>
              </a:rPr>
              <a:t>First and Last addresses </a:t>
            </a:r>
            <a:r>
              <a:rPr lang="en-US" sz="2000" b="1" dirty="0">
                <a:latin typeface="Times New Roman" panose="02020603050405020304" pitchFamily="18" charset="0"/>
                <a:cs typeface="Times New Roman" panose="02020603050405020304" pitchFamily="18" charset="0"/>
              </a:rPr>
              <a:t>for Subnet </a:t>
            </a:r>
            <a:r>
              <a:rPr lang="en-US" sz="2000" b="1" dirty="0" smtClean="0">
                <a:latin typeface="Times New Roman" panose="02020603050405020304" pitchFamily="18" charset="0"/>
                <a:cs typeface="Times New Roman" panose="02020603050405020304" pitchFamily="18" charset="0"/>
              </a:rPr>
              <a:t>2</a:t>
            </a:r>
          </a:p>
          <a:p>
            <a:pPr>
              <a:spcBef>
                <a:spcPts val="600"/>
              </a:spcBef>
            </a:pPr>
            <a:r>
              <a:rPr lang="en-US" sz="2000" dirty="0">
                <a:latin typeface="Times New Roman" panose="02020603050405020304" pitchFamily="18" charset="0"/>
                <a:cs typeface="Times New Roman" panose="02020603050405020304" pitchFamily="18" charset="0"/>
              </a:rPr>
              <a:t>Block </a:t>
            </a:r>
            <a:r>
              <a:rPr lang="en-US" sz="2000" dirty="0" smtClean="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16 </a:t>
            </a:r>
            <a:r>
              <a:rPr lang="en-US" sz="2000" dirty="0">
                <a:latin typeface="Times New Roman" panose="02020603050405020304" pitchFamily="18" charset="0"/>
                <a:cs typeface="Times New Roman" panose="02020603050405020304" pitchFamily="18" charset="0"/>
              </a:rPr>
              <a:t>addresses</a:t>
            </a:r>
          </a:p>
          <a:p>
            <a:pPr>
              <a:spcBef>
                <a:spcPts val="600"/>
              </a:spcBef>
            </a:pPr>
            <a:r>
              <a:rPr lang="en-US" sz="2000" dirty="0" smtClean="0">
                <a:latin typeface="Times New Roman" panose="02020603050405020304" pitchFamily="18" charset="0"/>
                <a:cs typeface="Times New Roman" panose="02020603050405020304" pitchFamily="18" charset="0"/>
              </a:rPr>
              <a:t>Given Addresses: 17.12.14.0 =   00010001  00001100  00001110   00101101</a:t>
            </a:r>
          </a:p>
          <a:p>
            <a:pPr>
              <a:spcBef>
                <a:spcPts val="600"/>
              </a:spcBef>
            </a:pPr>
            <a:r>
              <a:rPr lang="en-US" sz="2000" dirty="0" smtClean="0">
                <a:latin typeface="Times New Roman" panose="02020603050405020304" pitchFamily="18" charset="0"/>
                <a:cs typeface="Times New Roman" panose="02020603050405020304" pitchFamily="18" charset="0"/>
              </a:rPr>
              <a:t>Mask </a:t>
            </a:r>
            <a:r>
              <a:rPr lang="en-US" sz="2000" dirty="0">
                <a:latin typeface="Times New Roman" panose="02020603050405020304" pitchFamily="18" charset="0"/>
                <a:cs typeface="Times New Roman" panose="02020603050405020304" pitchFamily="18" charset="0"/>
              </a:rPr>
              <a:t>for </a:t>
            </a:r>
            <a:r>
              <a:rPr lang="en-US" sz="2000" b="1" dirty="0">
                <a:solidFill>
                  <a:srgbClr val="FF0000"/>
                </a:solidFill>
                <a:latin typeface="Times New Roman" panose="02020603050405020304" pitchFamily="18" charset="0"/>
                <a:cs typeface="Times New Roman" panose="02020603050405020304" pitchFamily="18" charset="0"/>
              </a:rPr>
              <a:t>Subnet 2</a:t>
            </a:r>
            <a:r>
              <a:rPr lang="en-US" sz="2000" dirty="0">
                <a:latin typeface="Times New Roman" panose="02020603050405020304" pitchFamily="18" charset="0"/>
                <a:cs typeface="Times New Roman" panose="02020603050405020304" pitchFamily="18" charset="0"/>
              </a:rPr>
              <a:t> is </a:t>
            </a:r>
            <a:r>
              <a:rPr lang="en-US" sz="2000" b="1" dirty="0">
                <a:solidFill>
                  <a:srgbClr val="FF0000"/>
                </a:solidFill>
                <a:latin typeface="Times New Roman" panose="02020603050405020304" pitchFamily="18" charset="0"/>
                <a:cs typeface="Times New Roman" panose="02020603050405020304" pitchFamily="18" charset="0"/>
              </a:rPr>
              <a:t>n2</a:t>
            </a:r>
            <a:r>
              <a:rPr lang="en-US" sz="2000" dirty="0">
                <a:latin typeface="Times New Roman" panose="02020603050405020304" pitchFamily="18" charset="0"/>
                <a:cs typeface="Times New Roman" panose="02020603050405020304" pitchFamily="18" charset="0"/>
              </a:rPr>
              <a:t> then 2^(32-n2) = 16  means </a:t>
            </a:r>
            <a:r>
              <a:rPr lang="en-US" sz="2000" b="1" dirty="0" smtClean="0">
                <a:solidFill>
                  <a:srgbClr val="FF0000"/>
                </a:solidFill>
                <a:latin typeface="Times New Roman" panose="02020603050405020304" pitchFamily="18" charset="0"/>
                <a:cs typeface="Times New Roman" panose="02020603050405020304" pitchFamily="18" charset="0"/>
              </a:rPr>
              <a:t>n2 </a:t>
            </a:r>
            <a:r>
              <a:rPr lang="en-US" sz="2000" b="1" dirty="0">
                <a:solidFill>
                  <a:srgbClr val="FF0000"/>
                </a:solidFill>
                <a:latin typeface="Times New Roman" panose="02020603050405020304" pitchFamily="18" charset="0"/>
                <a:cs typeface="Times New Roman" panose="02020603050405020304" pitchFamily="18" charset="0"/>
              </a:rPr>
              <a:t>= 28</a:t>
            </a:r>
          </a:p>
          <a:p>
            <a:pPr>
              <a:spcBef>
                <a:spcPts val="600"/>
              </a:spcBef>
            </a:pPr>
            <a:r>
              <a:rPr lang="en-US" sz="2000" b="1" dirty="0" smtClean="0">
                <a:latin typeface="Times New Roman" panose="02020603050405020304" pitchFamily="18" charset="0"/>
                <a:cs typeface="Times New Roman" panose="02020603050405020304" pitchFamily="18" charset="0"/>
              </a:rPr>
              <a:t>Mask  is /28 =   11111111  11111111   11111111  11110000</a:t>
            </a:r>
          </a:p>
          <a:p>
            <a:pPr>
              <a:spcBef>
                <a:spcPts val="600"/>
              </a:spcBef>
            </a:pPr>
            <a:r>
              <a:rPr lang="en-US" sz="2000" b="1" dirty="0" smtClean="0">
                <a:latin typeface="Times New Roman" panose="02020603050405020304" pitchFamily="18" charset="0"/>
                <a:cs typeface="Times New Roman" panose="02020603050405020304" pitchFamily="18" charset="0"/>
              </a:rPr>
              <a:t>First Address: </a:t>
            </a:r>
            <a:r>
              <a:rPr lang="en-US" sz="2000" dirty="0">
                <a:latin typeface="Times New Roman" panose="02020603050405020304" pitchFamily="18" charset="0"/>
                <a:cs typeface="Times New Roman" panose="02020603050405020304" pitchFamily="18" charset="0"/>
              </a:rPr>
              <a:t>00010001  00001100  </a:t>
            </a:r>
            <a:r>
              <a:rPr lang="en-US" sz="2000" dirty="0" smtClean="0">
                <a:latin typeface="Times New Roman" panose="02020603050405020304" pitchFamily="18" charset="0"/>
                <a:cs typeface="Times New Roman" panose="02020603050405020304" pitchFamily="18" charset="0"/>
              </a:rPr>
              <a:t>00001110  001</a:t>
            </a:r>
            <a:r>
              <a:rPr lang="en-US" sz="2000" dirty="0" smtClean="0">
                <a:solidFill>
                  <a:schemeClr val="tx1"/>
                </a:solidFill>
                <a:latin typeface="Times New Roman" panose="02020603050405020304" pitchFamily="18" charset="0"/>
                <a:cs typeface="Times New Roman" panose="02020603050405020304" pitchFamily="18" charset="0"/>
              </a:rPr>
              <a:t>0</a:t>
            </a:r>
            <a:r>
              <a:rPr lang="en-US" sz="2000" dirty="0" smtClean="0">
                <a:solidFill>
                  <a:srgbClr val="FF0000"/>
                </a:solidFill>
                <a:latin typeface="Times New Roman" panose="02020603050405020304" pitchFamily="18" charset="0"/>
                <a:cs typeface="Times New Roman" panose="02020603050405020304" pitchFamily="18" charset="0"/>
              </a:rPr>
              <a:t>0000</a:t>
            </a:r>
            <a:r>
              <a:rPr lang="en-US" sz="2000" dirty="0" smtClean="0">
                <a:latin typeface="Times New Roman" panose="02020603050405020304" pitchFamily="18" charset="0"/>
                <a:cs typeface="Times New Roman" panose="02020603050405020304" pitchFamily="18" charset="0"/>
              </a:rPr>
              <a:t> = </a:t>
            </a:r>
            <a:r>
              <a:rPr lang="en-US" sz="2000" b="1" dirty="0" smtClean="0">
                <a:latin typeface="Times New Roman" panose="02020603050405020304" pitchFamily="18" charset="0"/>
                <a:cs typeface="Times New Roman" panose="02020603050405020304" pitchFamily="18" charset="0"/>
              </a:rPr>
              <a:t>17.12.14.32</a:t>
            </a:r>
          </a:p>
          <a:p>
            <a:pPr>
              <a:spcBef>
                <a:spcPts val="600"/>
              </a:spcBef>
            </a:pPr>
            <a:r>
              <a:rPr lang="en-US" sz="2000" b="1" dirty="0" smtClean="0">
                <a:latin typeface="Times New Roman" panose="02020603050405020304" pitchFamily="18" charset="0"/>
                <a:cs typeface="Times New Roman" panose="02020603050405020304" pitchFamily="18" charset="0"/>
              </a:rPr>
              <a:t>Last Address: </a:t>
            </a:r>
            <a:r>
              <a:rPr lang="en-US" sz="2000" dirty="0">
                <a:latin typeface="Times New Roman" panose="02020603050405020304" pitchFamily="18" charset="0"/>
                <a:cs typeface="Times New Roman" panose="02020603050405020304" pitchFamily="18" charset="0"/>
              </a:rPr>
              <a:t>00010001  00001100  00001110  </a:t>
            </a:r>
            <a:r>
              <a:rPr lang="en-US" sz="2000" dirty="0" smtClean="0">
                <a:latin typeface="Times New Roman" panose="02020603050405020304" pitchFamily="18" charset="0"/>
                <a:cs typeface="Times New Roman" panose="02020603050405020304" pitchFamily="18" charset="0"/>
              </a:rPr>
              <a:t>001</a:t>
            </a:r>
            <a:r>
              <a:rPr lang="en-US" sz="2000" dirty="0">
                <a:solidFill>
                  <a:schemeClr val="tx1"/>
                </a:solidFill>
                <a:latin typeface="Times New Roman" panose="02020603050405020304" pitchFamily="18" charset="0"/>
                <a:cs typeface="Times New Roman" panose="02020603050405020304" pitchFamily="18" charset="0"/>
              </a:rPr>
              <a:t>0</a:t>
            </a:r>
            <a:r>
              <a:rPr lang="en-US" sz="2000" dirty="0" smtClean="0">
                <a:solidFill>
                  <a:srgbClr val="FF0000"/>
                </a:solidFill>
                <a:latin typeface="Times New Roman" panose="02020603050405020304" pitchFamily="18" charset="0"/>
                <a:cs typeface="Times New Roman" panose="02020603050405020304" pitchFamily="18" charset="0"/>
              </a:rPr>
              <a:t>1111</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 17.12.14.47              </a:t>
            </a:r>
            <a:r>
              <a:rPr lang="en-US" sz="1800" b="1" dirty="0" smtClean="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p:txBody>
      </p:sp>
      <p:sp>
        <p:nvSpPr>
          <p:cNvPr id="9"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3" name="Rectangle 2"/>
          <p:cNvSpPr/>
          <p:nvPr/>
        </p:nvSpPr>
        <p:spPr>
          <a:xfrm>
            <a:off x="735131" y="3892042"/>
            <a:ext cx="3441968" cy="646331"/>
          </a:xfrm>
          <a:prstGeom prst="rect">
            <a:avLst/>
          </a:prstGeom>
        </p:spPr>
        <p:txBody>
          <a:bodyPr wrap="none">
            <a:spAutoFit/>
          </a:bodyPr>
          <a:lstStyle/>
          <a:p>
            <a:r>
              <a:rPr lang="en-US" sz="1800" dirty="0">
                <a:solidFill>
                  <a:schemeClr val="tx1"/>
                </a:solidFill>
                <a:latin typeface="Times New Roman" panose="02020603050405020304" pitchFamily="18" charset="0"/>
                <a:cs typeface="Times New Roman" panose="02020603050405020304" pitchFamily="18" charset="0"/>
              </a:rPr>
              <a:t>Example of address from Subnet </a:t>
            </a:r>
            <a:r>
              <a:rPr lang="en-US" sz="1800" dirty="0" smtClean="0">
                <a:solidFill>
                  <a:schemeClr val="tx1"/>
                </a:solidFill>
                <a:latin typeface="Times New Roman" panose="02020603050405020304" pitchFamily="18" charset="0"/>
                <a:cs typeface="Times New Roman" panose="02020603050405020304" pitchFamily="18" charset="0"/>
              </a:rPr>
              <a:t>2 </a:t>
            </a:r>
          </a:p>
          <a:p>
            <a:r>
              <a:rPr lang="en-US" sz="1800" b="1" dirty="0" smtClean="0">
                <a:solidFill>
                  <a:srgbClr val="FF0000"/>
                </a:solidFill>
                <a:latin typeface="Times New Roman" panose="02020603050405020304" pitchFamily="18" charset="0"/>
                <a:cs typeface="Times New Roman" panose="02020603050405020304" pitchFamily="18" charset="0"/>
              </a:rPr>
              <a:t>17.12.14.45 </a:t>
            </a:r>
            <a:r>
              <a:rPr lang="en-US" sz="1800" b="1" dirty="0">
                <a:solidFill>
                  <a:srgbClr val="FF0000"/>
                </a:solidFill>
                <a:latin typeface="Times New Roman" panose="02020603050405020304" pitchFamily="18" charset="0"/>
                <a:cs typeface="Times New Roman" panose="02020603050405020304" pitchFamily="18" charset="0"/>
              </a:rPr>
              <a:t>/28</a:t>
            </a:r>
          </a:p>
        </p:txBody>
      </p:sp>
    </p:spTree>
    <p:extLst>
      <p:ext uri="{BB962C8B-B14F-4D97-AF65-F5344CB8AC3E}">
        <p14:creationId xmlns:p14="http://schemas.microsoft.com/office/powerpoint/2010/main" val="18084154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85</a:t>
            </a:fld>
            <a:endParaRPr sz="900">
              <a:solidFill>
                <a:schemeClr val="dk1"/>
              </a:solidFill>
              <a:latin typeface="Times New Roman"/>
              <a:ea typeface="Times New Roman"/>
              <a:cs typeface="Times New Roman"/>
              <a:sym typeface="Times New Roman"/>
            </a:endParaRPr>
          </a:p>
        </p:txBody>
      </p:sp>
      <p:sp>
        <p:nvSpPr>
          <p:cNvPr id="564" name="Google Shape;564;p59"/>
          <p:cNvSpPr txBox="1">
            <a:spLocks noGrp="1"/>
          </p:cNvSpPr>
          <p:nvPr>
            <p:ph type="title" idx="4294967295"/>
          </p:nvPr>
        </p:nvSpPr>
        <p:spPr>
          <a:xfrm>
            <a:off x="990600" y="55563"/>
            <a:ext cx="8153400" cy="557212"/>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smtClean="0">
                <a:solidFill>
                  <a:srgbClr val="002060"/>
                </a:solidFill>
                <a:latin typeface="Times New Roman"/>
                <a:ea typeface="Times New Roman"/>
                <a:cs typeface="Times New Roman"/>
                <a:sym typeface="Times New Roman"/>
              </a:rPr>
              <a:t>Classless Addressing</a:t>
            </a:r>
            <a:r>
              <a:rPr lang="en-US" sz="3200" b="1" dirty="0" smtClean="0">
                <a:solidFill>
                  <a:srgbClr val="002060"/>
                </a:solidFill>
                <a:latin typeface="Times New Roman"/>
                <a:ea typeface="Times New Roman"/>
                <a:cs typeface="Times New Roman"/>
                <a:sym typeface="Times New Roman"/>
              </a:rPr>
              <a:t> – </a:t>
            </a:r>
            <a:r>
              <a:rPr lang="en-US" sz="2000" b="1" dirty="0" smtClean="0">
                <a:solidFill>
                  <a:srgbClr val="FF0000"/>
                </a:solidFill>
                <a:latin typeface="Times New Roman"/>
                <a:ea typeface="Times New Roman"/>
                <a:cs typeface="Times New Roman"/>
                <a:sym typeface="Times New Roman"/>
              </a:rPr>
              <a:t>Solution – How? </a:t>
            </a:r>
            <a:endParaRPr sz="1200" b="1" dirty="0">
              <a:solidFill>
                <a:srgbClr val="FF0000"/>
              </a:solidFill>
              <a:latin typeface="Times New Roman"/>
              <a:ea typeface="Times New Roman"/>
              <a:cs typeface="Times New Roman"/>
              <a:sym typeface="Times New Roman"/>
            </a:endParaRPr>
          </a:p>
        </p:txBody>
      </p:sp>
      <p:sp>
        <p:nvSpPr>
          <p:cNvPr id="4" name="TextBox 3"/>
          <p:cNvSpPr txBox="1"/>
          <p:nvPr/>
        </p:nvSpPr>
        <p:spPr>
          <a:xfrm>
            <a:off x="580429" y="833836"/>
            <a:ext cx="8251055" cy="2985433"/>
          </a:xfrm>
          <a:prstGeom prst="rect">
            <a:avLst/>
          </a:prstGeom>
          <a:noFill/>
        </p:spPr>
        <p:txBody>
          <a:bodyPr wrap="square" rtlCol="0">
            <a:spAutoFit/>
          </a:bodyPr>
          <a:lstStyle/>
          <a:p>
            <a:pPr>
              <a:spcBef>
                <a:spcPts val="600"/>
              </a:spcBef>
            </a:pPr>
            <a:r>
              <a:rPr lang="en-US" sz="2000" b="1" dirty="0">
                <a:solidFill>
                  <a:srgbClr val="C00000"/>
                </a:solidFill>
                <a:latin typeface="Times New Roman" panose="02020603050405020304" pitchFamily="18" charset="0"/>
                <a:cs typeface="Times New Roman" panose="02020603050405020304" pitchFamily="18" charset="0"/>
              </a:rPr>
              <a:t>First and Last addresses </a:t>
            </a:r>
            <a:r>
              <a:rPr lang="en-US" sz="2000" b="1" dirty="0">
                <a:latin typeface="Times New Roman" panose="02020603050405020304" pitchFamily="18" charset="0"/>
                <a:cs typeface="Times New Roman" panose="02020603050405020304" pitchFamily="18" charset="0"/>
              </a:rPr>
              <a:t>for Subnet </a:t>
            </a:r>
            <a:r>
              <a:rPr lang="en-US" sz="2000" b="1" dirty="0" smtClean="0">
                <a:latin typeface="Times New Roman" panose="02020603050405020304" pitchFamily="18" charset="0"/>
                <a:cs typeface="Times New Roman" panose="02020603050405020304" pitchFamily="18" charset="0"/>
              </a:rPr>
              <a:t>2</a:t>
            </a:r>
          </a:p>
          <a:p>
            <a:pPr>
              <a:spcBef>
                <a:spcPts val="600"/>
              </a:spcBef>
            </a:pPr>
            <a:r>
              <a:rPr lang="en-US" sz="2000" dirty="0">
                <a:latin typeface="Times New Roman" panose="02020603050405020304" pitchFamily="18" charset="0"/>
                <a:cs typeface="Times New Roman" panose="02020603050405020304" pitchFamily="18" charset="0"/>
              </a:rPr>
              <a:t>Block </a:t>
            </a:r>
            <a:r>
              <a:rPr lang="en-US" sz="2000" dirty="0" smtClean="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16 </a:t>
            </a:r>
            <a:r>
              <a:rPr lang="en-US" sz="2000" dirty="0">
                <a:latin typeface="Times New Roman" panose="02020603050405020304" pitchFamily="18" charset="0"/>
                <a:cs typeface="Times New Roman" panose="02020603050405020304" pitchFamily="18" charset="0"/>
              </a:rPr>
              <a:t>addresses</a:t>
            </a:r>
          </a:p>
          <a:p>
            <a:pPr>
              <a:spcBef>
                <a:spcPts val="600"/>
              </a:spcBef>
            </a:pPr>
            <a:r>
              <a:rPr lang="en-US" sz="2000" dirty="0" smtClean="0">
                <a:latin typeface="Times New Roman" panose="02020603050405020304" pitchFamily="18" charset="0"/>
                <a:cs typeface="Times New Roman" panose="02020603050405020304" pitchFamily="18" charset="0"/>
              </a:rPr>
              <a:t>Given Addresses: 17.12.14.0 =   00010001  00001100  00001110   00101101</a:t>
            </a:r>
          </a:p>
          <a:p>
            <a:pPr>
              <a:spcBef>
                <a:spcPts val="600"/>
              </a:spcBef>
            </a:pPr>
            <a:r>
              <a:rPr lang="en-US" sz="2000" dirty="0" smtClean="0">
                <a:latin typeface="Times New Roman" panose="02020603050405020304" pitchFamily="18" charset="0"/>
                <a:cs typeface="Times New Roman" panose="02020603050405020304" pitchFamily="18" charset="0"/>
              </a:rPr>
              <a:t>Mask </a:t>
            </a:r>
            <a:r>
              <a:rPr lang="en-US" sz="2000" dirty="0">
                <a:latin typeface="Times New Roman" panose="02020603050405020304" pitchFamily="18" charset="0"/>
                <a:cs typeface="Times New Roman" panose="02020603050405020304" pitchFamily="18" charset="0"/>
              </a:rPr>
              <a:t>for </a:t>
            </a:r>
            <a:r>
              <a:rPr lang="en-US" sz="2000" b="1" dirty="0">
                <a:solidFill>
                  <a:srgbClr val="FF0000"/>
                </a:solidFill>
                <a:latin typeface="Times New Roman" panose="02020603050405020304" pitchFamily="18" charset="0"/>
                <a:cs typeface="Times New Roman" panose="02020603050405020304" pitchFamily="18" charset="0"/>
              </a:rPr>
              <a:t>Subnet 3</a:t>
            </a:r>
            <a:r>
              <a:rPr lang="en-US" sz="2000" dirty="0">
                <a:latin typeface="Times New Roman" panose="02020603050405020304" pitchFamily="18" charset="0"/>
                <a:cs typeface="Times New Roman" panose="02020603050405020304" pitchFamily="18" charset="0"/>
              </a:rPr>
              <a:t> is </a:t>
            </a:r>
            <a:r>
              <a:rPr lang="en-US" sz="2000" b="1" dirty="0">
                <a:solidFill>
                  <a:srgbClr val="FF0000"/>
                </a:solidFill>
                <a:latin typeface="Times New Roman" panose="02020603050405020304" pitchFamily="18" charset="0"/>
                <a:cs typeface="Times New Roman" panose="02020603050405020304" pitchFamily="18" charset="0"/>
              </a:rPr>
              <a:t>n3</a:t>
            </a:r>
            <a:r>
              <a:rPr lang="en-US" sz="2000" dirty="0">
                <a:latin typeface="Times New Roman" panose="02020603050405020304" pitchFamily="18" charset="0"/>
                <a:cs typeface="Times New Roman" panose="02020603050405020304" pitchFamily="18" charset="0"/>
              </a:rPr>
              <a:t> then 2^(32-n3) = 16  means </a:t>
            </a:r>
            <a:r>
              <a:rPr lang="en-US" sz="2000" b="1" dirty="0" smtClean="0">
                <a:solidFill>
                  <a:srgbClr val="FF0000"/>
                </a:solidFill>
                <a:latin typeface="Times New Roman" panose="02020603050405020304" pitchFamily="18" charset="0"/>
                <a:cs typeface="Times New Roman" panose="02020603050405020304" pitchFamily="18" charset="0"/>
              </a:rPr>
              <a:t>n3 </a:t>
            </a:r>
            <a:r>
              <a:rPr lang="en-US" sz="2000" b="1" dirty="0">
                <a:solidFill>
                  <a:srgbClr val="FF0000"/>
                </a:solidFill>
                <a:latin typeface="Times New Roman" panose="02020603050405020304" pitchFamily="18" charset="0"/>
                <a:cs typeface="Times New Roman" panose="02020603050405020304" pitchFamily="18" charset="0"/>
              </a:rPr>
              <a:t>= 28</a:t>
            </a:r>
          </a:p>
          <a:p>
            <a:pPr>
              <a:spcBef>
                <a:spcPts val="600"/>
              </a:spcBef>
            </a:pPr>
            <a:r>
              <a:rPr lang="en-US" sz="2000" b="1" dirty="0" smtClean="0">
                <a:latin typeface="Times New Roman" panose="02020603050405020304" pitchFamily="18" charset="0"/>
                <a:cs typeface="Times New Roman" panose="02020603050405020304" pitchFamily="18" charset="0"/>
              </a:rPr>
              <a:t>Mask  is /28 =   11111111  11111111   11111111  11110000</a:t>
            </a:r>
          </a:p>
          <a:p>
            <a:pPr>
              <a:spcBef>
                <a:spcPts val="600"/>
              </a:spcBef>
            </a:pPr>
            <a:r>
              <a:rPr lang="en-US" sz="2000" b="1" dirty="0">
                <a:latin typeface="Times New Roman" panose="02020603050405020304" pitchFamily="18" charset="0"/>
                <a:cs typeface="Times New Roman" panose="02020603050405020304" pitchFamily="18" charset="0"/>
              </a:rPr>
              <a:t>First Address: </a:t>
            </a:r>
            <a:r>
              <a:rPr lang="en-US" sz="2000" dirty="0">
                <a:latin typeface="Times New Roman" panose="02020603050405020304" pitchFamily="18" charset="0"/>
                <a:cs typeface="Times New Roman" panose="02020603050405020304" pitchFamily="18" charset="0"/>
              </a:rPr>
              <a:t>00010001  00001100  00001110  001</a:t>
            </a:r>
            <a:r>
              <a:rPr lang="en-US" sz="2000" dirty="0">
                <a:solidFill>
                  <a:schemeClr val="tx1"/>
                </a:solidFill>
                <a:latin typeface="Times New Roman" panose="02020603050405020304" pitchFamily="18" charset="0"/>
                <a:cs typeface="Times New Roman" panose="02020603050405020304" pitchFamily="18" charset="0"/>
              </a:rPr>
              <a:t>1</a:t>
            </a:r>
            <a:r>
              <a:rPr lang="en-US" sz="2000" b="1" dirty="0">
                <a:solidFill>
                  <a:srgbClr val="C00000"/>
                </a:solidFill>
                <a:latin typeface="Times New Roman" panose="02020603050405020304" pitchFamily="18" charset="0"/>
                <a:cs typeface="Times New Roman" panose="02020603050405020304" pitchFamily="18" charset="0"/>
              </a:rPr>
              <a:t>0000</a:t>
            </a:r>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17.12.14.48</a:t>
            </a:r>
          </a:p>
          <a:p>
            <a:pPr>
              <a:spcBef>
                <a:spcPts val="600"/>
              </a:spcBef>
            </a:pPr>
            <a:r>
              <a:rPr lang="en-US" sz="2000" b="1" dirty="0">
                <a:latin typeface="Times New Roman" panose="02020603050405020304" pitchFamily="18" charset="0"/>
                <a:cs typeface="Times New Roman" panose="02020603050405020304" pitchFamily="18" charset="0"/>
              </a:rPr>
              <a:t>Last Address: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00010001  </a:t>
            </a:r>
            <a:r>
              <a:rPr lang="en-US" sz="2000" dirty="0">
                <a:latin typeface="Times New Roman" panose="02020603050405020304" pitchFamily="18" charset="0"/>
                <a:cs typeface="Times New Roman" panose="02020603050405020304" pitchFamily="18" charset="0"/>
              </a:rPr>
              <a:t>00001100  00001110  </a:t>
            </a:r>
            <a:r>
              <a:rPr lang="en-US" sz="2000" dirty="0" smtClean="0">
                <a:latin typeface="Times New Roman" panose="02020603050405020304" pitchFamily="18" charset="0"/>
                <a:cs typeface="Times New Roman" panose="02020603050405020304" pitchFamily="18" charset="0"/>
              </a:rPr>
              <a:t>001</a:t>
            </a:r>
            <a:r>
              <a:rPr lang="en-US" sz="2000" dirty="0" smtClean="0">
                <a:solidFill>
                  <a:schemeClr val="tx1"/>
                </a:solidFill>
                <a:latin typeface="Times New Roman" panose="02020603050405020304" pitchFamily="18" charset="0"/>
                <a:cs typeface="Times New Roman" panose="02020603050405020304" pitchFamily="18" charset="0"/>
              </a:rPr>
              <a:t>1</a:t>
            </a:r>
            <a:r>
              <a:rPr lang="en-US" sz="2000" b="1" dirty="0" smtClean="0">
                <a:solidFill>
                  <a:srgbClr val="FF0000"/>
                </a:solidFill>
                <a:latin typeface="Times New Roman" panose="02020603050405020304" pitchFamily="18" charset="0"/>
                <a:cs typeface="Times New Roman" panose="02020603050405020304" pitchFamily="18" charset="0"/>
              </a:rPr>
              <a:t>1111</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17.12.14.63                                   </a:t>
            </a:r>
          </a:p>
          <a:p>
            <a:endParaRPr lang="en-US" sz="1800" dirty="0">
              <a:latin typeface="Times New Roman" panose="02020603050405020304" pitchFamily="18" charset="0"/>
              <a:cs typeface="Times New Roman" panose="02020603050405020304" pitchFamily="18" charset="0"/>
            </a:endParaRPr>
          </a:p>
        </p:txBody>
      </p:sp>
      <p:sp>
        <p:nvSpPr>
          <p:cNvPr id="9"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3" name="Rectangle 2"/>
          <p:cNvSpPr/>
          <p:nvPr/>
        </p:nvSpPr>
        <p:spPr>
          <a:xfrm>
            <a:off x="580429" y="3717164"/>
            <a:ext cx="3441968" cy="646331"/>
          </a:xfrm>
          <a:prstGeom prst="rect">
            <a:avLst/>
          </a:prstGeom>
        </p:spPr>
        <p:txBody>
          <a:bodyPr wrap="none">
            <a:spAutoFit/>
          </a:bodyPr>
          <a:lstStyle/>
          <a:p>
            <a:r>
              <a:rPr lang="en-US" sz="1800" dirty="0">
                <a:solidFill>
                  <a:schemeClr val="tx1"/>
                </a:solidFill>
                <a:latin typeface="Times New Roman" panose="02020603050405020304" pitchFamily="18" charset="0"/>
                <a:cs typeface="Times New Roman" panose="02020603050405020304" pitchFamily="18" charset="0"/>
              </a:rPr>
              <a:t>Example of address from Subnet </a:t>
            </a:r>
            <a:r>
              <a:rPr lang="en-US" sz="1800" dirty="0" smtClean="0">
                <a:solidFill>
                  <a:schemeClr val="tx1"/>
                </a:solidFill>
                <a:latin typeface="Times New Roman" panose="02020603050405020304" pitchFamily="18" charset="0"/>
                <a:cs typeface="Times New Roman" panose="02020603050405020304" pitchFamily="18" charset="0"/>
              </a:rPr>
              <a:t>3 </a:t>
            </a:r>
          </a:p>
          <a:p>
            <a:r>
              <a:rPr lang="en-US" sz="1800" b="1" dirty="0" smtClean="0">
                <a:solidFill>
                  <a:srgbClr val="FF0000"/>
                </a:solidFill>
                <a:latin typeface="Times New Roman" panose="02020603050405020304" pitchFamily="18" charset="0"/>
                <a:cs typeface="Times New Roman" panose="02020603050405020304" pitchFamily="18" charset="0"/>
              </a:rPr>
              <a:t>17.12.14.50 </a:t>
            </a:r>
            <a:r>
              <a:rPr lang="en-US" sz="1800" b="1" dirty="0">
                <a:solidFill>
                  <a:srgbClr val="FF0000"/>
                </a:solidFill>
                <a:latin typeface="Times New Roman" panose="02020603050405020304" pitchFamily="18" charset="0"/>
                <a:cs typeface="Times New Roman" panose="02020603050405020304" pitchFamily="18" charset="0"/>
              </a:rPr>
              <a:t>/28</a:t>
            </a:r>
          </a:p>
        </p:txBody>
      </p:sp>
    </p:spTree>
    <p:extLst>
      <p:ext uri="{BB962C8B-B14F-4D97-AF65-F5344CB8AC3E}">
        <p14:creationId xmlns:p14="http://schemas.microsoft.com/office/powerpoint/2010/main" val="27869640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2" name="Title 1"/>
          <p:cNvSpPr>
            <a:spLocks noGrp="1"/>
          </p:cNvSpPr>
          <p:nvPr>
            <p:ph type="title" idx="4294967295"/>
          </p:nvPr>
        </p:nvSpPr>
        <p:spPr>
          <a:xfrm>
            <a:off x="1600200" y="46038"/>
            <a:ext cx="7543800" cy="635000"/>
          </a:xfrm>
        </p:spPr>
        <p:txBody>
          <a:bodyPr/>
          <a:lstStyle/>
          <a:p>
            <a:r>
              <a:rPr lang="en-US" b="1" dirty="0" smtClean="0">
                <a:solidFill>
                  <a:srgbClr val="FF0000"/>
                </a:solidFill>
              </a:rPr>
              <a:t>Question:</a:t>
            </a:r>
            <a:endParaRPr lang="en-US" b="1" dirty="0">
              <a:solidFill>
                <a:srgbClr val="FF0000"/>
              </a:solidFill>
            </a:endParaRPr>
          </a:p>
        </p:txBody>
      </p:sp>
      <p:sp>
        <p:nvSpPr>
          <p:cNvPr id="3" name="Text Placeholder 2"/>
          <p:cNvSpPr>
            <a:spLocks noGrp="1"/>
          </p:cNvSpPr>
          <p:nvPr>
            <p:ph type="body" idx="4294967295"/>
          </p:nvPr>
        </p:nvSpPr>
        <p:spPr>
          <a:xfrm>
            <a:off x="1600200" y="763588"/>
            <a:ext cx="7543800" cy="3638550"/>
          </a:xfrm>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410966" y="763912"/>
            <a:ext cx="8400525" cy="3637910"/>
          </a:xfrm>
          <a:prstGeom prst="rect">
            <a:avLst/>
          </a:prstGeom>
        </p:spPr>
      </p:pic>
      <p:sp>
        <p:nvSpPr>
          <p:cNvPr id="6"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7737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739" y="328773"/>
            <a:ext cx="7941923" cy="4073048"/>
          </a:xfrm>
          <a:prstGeom prst="rect">
            <a:avLst/>
          </a:prstGeom>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3" name="Text Placeholder 2"/>
          <p:cNvSpPr>
            <a:spLocks noGrp="1"/>
          </p:cNvSpPr>
          <p:nvPr>
            <p:ph type="body" idx="4294967295"/>
          </p:nvPr>
        </p:nvSpPr>
        <p:spPr>
          <a:xfrm>
            <a:off x="1600200" y="1384300"/>
            <a:ext cx="7543800" cy="3017838"/>
          </a:xfrm>
        </p:spPr>
        <p:txBody>
          <a:bodyPr/>
          <a:lstStyle/>
          <a:p>
            <a:r>
              <a:rPr lang="en-US" dirty="0" smtClean="0"/>
              <a:t>  </a:t>
            </a:r>
            <a:endParaRPr lang="en-US" dirty="0"/>
          </a:p>
        </p:txBody>
      </p:sp>
      <p:sp>
        <p:nvSpPr>
          <p:cNvPr id="5"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7832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1600200" y="1384300"/>
            <a:ext cx="7543800" cy="3017838"/>
          </a:xfrm>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463154" y="140920"/>
            <a:ext cx="8545764" cy="4410654"/>
          </a:xfrm>
          <a:prstGeom prst="rect">
            <a:avLst/>
          </a:prstGeom>
        </p:spPr>
      </p:pic>
      <p:sp>
        <p:nvSpPr>
          <p:cNvPr id="6"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83240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1600200" y="1384300"/>
            <a:ext cx="7543800" cy="3017838"/>
          </a:xfrm>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163480" y="627329"/>
            <a:ext cx="8449271" cy="4276856"/>
          </a:xfrm>
          <a:prstGeom prst="rect">
            <a:avLst/>
          </a:prstGeom>
        </p:spPr>
      </p:pic>
      <p:sp>
        <p:nvSpPr>
          <p:cNvPr id="6"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7737" y="681676"/>
            <a:ext cx="9144000" cy="20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489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5"/>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a:t>
            </a:fld>
            <a:endParaRPr sz="900">
              <a:solidFill>
                <a:schemeClr val="dk1"/>
              </a:solidFill>
              <a:latin typeface="Times New Roman"/>
              <a:ea typeface="Times New Roman"/>
              <a:cs typeface="Times New Roman"/>
              <a:sym typeface="Times New Roman"/>
            </a:endParaRPr>
          </a:p>
        </p:txBody>
      </p:sp>
      <p:sp>
        <p:nvSpPr>
          <p:cNvPr id="257" name="Google Shape;257;p35"/>
          <p:cNvSpPr txBox="1">
            <a:spLocks noGrp="1"/>
          </p:cNvSpPr>
          <p:nvPr>
            <p:ph type="title" idx="4294967295"/>
          </p:nvPr>
        </p:nvSpPr>
        <p:spPr>
          <a:xfrm>
            <a:off x="1296988" y="158750"/>
            <a:ext cx="7847012" cy="4699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chemeClr val="dk1"/>
              </a:buClr>
              <a:buSzPts val="1100"/>
              <a:buFont typeface="Arial"/>
              <a:buNone/>
            </a:pPr>
            <a:r>
              <a:rPr lang="en" sz="2800" dirty="0">
                <a:solidFill>
                  <a:srgbClr val="002060"/>
                </a:solidFill>
                <a:latin typeface="Times New Roman"/>
                <a:ea typeface="Times New Roman"/>
                <a:cs typeface="Times New Roman"/>
                <a:sym typeface="Times New Roman"/>
              </a:rPr>
              <a:t>Network Layer Design Issues (Cntd.)</a:t>
            </a:r>
            <a:endParaRPr sz="2800" dirty="0">
              <a:solidFill>
                <a:srgbClr val="002060"/>
              </a:solidFill>
              <a:latin typeface="Times New Roman"/>
              <a:ea typeface="Times New Roman"/>
              <a:cs typeface="Times New Roman"/>
              <a:sym typeface="Times New Roman"/>
            </a:endParaRPr>
          </a:p>
        </p:txBody>
      </p:sp>
      <p:pic>
        <p:nvPicPr>
          <p:cNvPr id="8" name="Google Shape;186;p29"/>
          <p:cNvPicPr preferRelativeResize="0"/>
          <p:nvPr/>
        </p:nvPicPr>
        <p:blipFill rotWithShape="1">
          <a:blip r:embed="rId3">
            <a:alphaModFix/>
          </a:blip>
          <a:srcRect/>
          <a:stretch/>
        </p:blipFill>
        <p:spPr>
          <a:xfrm>
            <a:off x="41821" y="47021"/>
            <a:ext cx="739015" cy="693244"/>
          </a:xfrm>
          <a:prstGeom prst="rect">
            <a:avLst/>
          </a:prstGeom>
          <a:noFill/>
          <a:ln>
            <a:noFill/>
          </a:ln>
        </p:spPr>
      </p:pic>
      <p:sp>
        <p:nvSpPr>
          <p:cNvPr id="2" name="Rectangle 1"/>
          <p:cNvSpPr/>
          <p:nvPr/>
        </p:nvSpPr>
        <p:spPr>
          <a:xfrm>
            <a:off x="572491" y="870608"/>
            <a:ext cx="7942859" cy="2246769"/>
          </a:xfrm>
          <a:prstGeom prst="rect">
            <a:avLst/>
          </a:prstGeom>
        </p:spPr>
        <p:txBody>
          <a:bodyPr wrap="square">
            <a:spAutoFit/>
          </a:bodyPr>
          <a:lstStyle/>
          <a:p>
            <a:pPr marL="342900" indent="-342900">
              <a:buAutoNum type="arabicPeriod"/>
            </a:pPr>
            <a:r>
              <a:rPr lang="en-US" sz="2000" b="1" dirty="0" smtClean="0">
                <a:solidFill>
                  <a:srgbClr val="273239"/>
                </a:solidFill>
                <a:latin typeface="Times New Roman" panose="02020603050405020304" pitchFamily="18" charset="0"/>
                <a:cs typeface="Times New Roman" panose="02020603050405020304" pitchFamily="18" charset="0"/>
              </a:rPr>
              <a:t>Store </a:t>
            </a:r>
            <a:r>
              <a:rPr lang="en-US" sz="2000" b="1" dirty="0">
                <a:solidFill>
                  <a:srgbClr val="273239"/>
                </a:solidFill>
                <a:latin typeface="Times New Roman" panose="02020603050405020304" pitchFamily="18" charset="0"/>
                <a:cs typeface="Times New Roman" panose="02020603050405020304" pitchFamily="18" charset="0"/>
              </a:rPr>
              <a:t>and Forward packet switching</a:t>
            </a:r>
            <a:r>
              <a:rPr lang="en-US" sz="2000" b="1" dirty="0" smtClean="0">
                <a:solidFill>
                  <a:srgbClr val="273239"/>
                </a:solidFill>
                <a:latin typeface="Times New Roman" panose="02020603050405020304" pitchFamily="18" charset="0"/>
                <a:cs typeface="Times New Roman" panose="02020603050405020304" pitchFamily="18" charset="0"/>
              </a:rPr>
              <a:t>:</a:t>
            </a:r>
          </a:p>
          <a:p>
            <a:pPr marL="540000" lvl="5" indent="-285750">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host sends the packet to the nearest router. </a:t>
            </a:r>
            <a:endParaRPr lang="en-US" sz="2000" dirty="0" smtClean="0">
              <a:latin typeface="Times New Roman" panose="02020603050405020304" pitchFamily="18" charset="0"/>
              <a:cs typeface="Times New Roman" panose="02020603050405020304" pitchFamily="18" charset="0"/>
            </a:endParaRPr>
          </a:p>
          <a:p>
            <a:pPr marL="540000" lvl="5" indent="-285750">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packet is stored there until it has fully arrived once the link is fully processed by verifying the </a:t>
            </a:r>
            <a:r>
              <a:rPr lang="en-US" sz="2000" dirty="0" smtClean="0">
                <a:latin typeface="Times New Roman" panose="02020603050405020304" pitchFamily="18" charset="0"/>
                <a:cs typeface="Times New Roman" panose="02020603050405020304" pitchFamily="18" charset="0"/>
              </a:rPr>
              <a:t>checksum</a:t>
            </a:r>
          </a:p>
          <a:p>
            <a:pPr marL="540000" lvl="5" indent="-285750">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then it </a:t>
            </a:r>
            <a:r>
              <a:rPr lang="en-US" sz="2000" dirty="0">
                <a:latin typeface="Times New Roman" panose="02020603050405020304" pitchFamily="18" charset="0"/>
                <a:cs typeface="Times New Roman" panose="02020603050405020304" pitchFamily="18" charset="0"/>
              </a:rPr>
              <a:t>is forwarded to the next router till it reaches the destination. </a:t>
            </a:r>
            <a:endParaRPr lang="en-US" sz="2000" dirty="0" smtClean="0">
              <a:latin typeface="Times New Roman" panose="02020603050405020304" pitchFamily="18" charset="0"/>
              <a:cs typeface="Times New Roman" panose="02020603050405020304" pitchFamily="18" charset="0"/>
            </a:endParaRPr>
          </a:p>
          <a:p>
            <a:pPr marL="540000" lvl="5" indent="-285750">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his </a:t>
            </a:r>
            <a:r>
              <a:rPr lang="en-US" sz="2000" dirty="0">
                <a:latin typeface="Times New Roman" panose="02020603050405020304" pitchFamily="18" charset="0"/>
                <a:cs typeface="Times New Roman" panose="02020603050405020304" pitchFamily="18" charset="0"/>
              </a:rPr>
              <a:t>mechanism is called “Store and Forward packet switching.”</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2" name="Title 1"/>
          <p:cNvSpPr>
            <a:spLocks noGrp="1"/>
          </p:cNvSpPr>
          <p:nvPr>
            <p:ph type="title" idx="4294967295"/>
          </p:nvPr>
        </p:nvSpPr>
        <p:spPr>
          <a:xfrm>
            <a:off x="1600200" y="214313"/>
            <a:ext cx="7543800" cy="1089025"/>
          </a:xfrm>
        </p:spPr>
        <p:txBody>
          <a:bodyPr/>
          <a:lstStyle/>
          <a:p>
            <a:r>
              <a:rPr lang="en-US" dirty="0" smtClean="0"/>
              <a:t>   </a:t>
            </a:r>
            <a:endParaRPr lang="en-US" dirty="0"/>
          </a:p>
        </p:txBody>
      </p:sp>
      <p:sp>
        <p:nvSpPr>
          <p:cNvPr id="3" name="Text Placeholder 2"/>
          <p:cNvSpPr>
            <a:spLocks noGrp="1"/>
          </p:cNvSpPr>
          <p:nvPr>
            <p:ph type="body" idx="4294967295"/>
          </p:nvPr>
        </p:nvSpPr>
        <p:spPr>
          <a:xfrm>
            <a:off x="1600200" y="1303338"/>
            <a:ext cx="7543800" cy="3017837"/>
          </a:xfrm>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08420" y="349989"/>
            <a:ext cx="8227762" cy="4200525"/>
          </a:xfrm>
          <a:prstGeom prst="rect">
            <a:avLst/>
          </a:prstGeom>
        </p:spPr>
      </p:pic>
      <p:sp>
        <p:nvSpPr>
          <p:cNvPr id="6"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39022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5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panose="02020603050405020304" pitchFamily="18" charset="0"/>
                <a:ea typeface="Times New Roman"/>
                <a:cs typeface="Times New Roman" panose="02020603050405020304" pitchFamily="18" charset="0"/>
                <a:sym typeface="Times New Roman"/>
              </a:rPr>
              <a:t>91</a:t>
            </a:fld>
            <a:endParaRPr sz="9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Title 2"/>
          <p:cNvSpPr>
            <a:spLocks noGrp="1"/>
          </p:cNvSpPr>
          <p:nvPr>
            <p:ph type="title" idx="4294967295"/>
          </p:nvPr>
        </p:nvSpPr>
        <p:spPr>
          <a:xfrm>
            <a:off x="1600200" y="214313"/>
            <a:ext cx="7543800" cy="1089025"/>
          </a:xfrm>
        </p:spPr>
        <p:txBody>
          <a:bodyPr/>
          <a:lstStyle/>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86346" y="574162"/>
            <a:ext cx="8630292" cy="3970318"/>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Example :</a:t>
            </a:r>
            <a:r>
              <a:rPr lang="en-US" sz="2400" dirty="0">
                <a:latin typeface="Times New Roman" panose="02020603050405020304" pitchFamily="18" charset="0"/>
                <a:cs typeface="Times New Roman" panose="02020603050405020304" pitchFamily="18" charset="0"/>
              </a:rPr>
              <a:t> </a:t>
            </a:r>
          </a:p>
          <a:p>
            <a:pPr fontAlgn="base"/>
            <a:r>
              <a:rPr lang="en-US" sz="2000" dirty="0" smtClean="0">
                <a:latin typeface="Times New Roman" panose="02020603050405020304" pitchFamily="18" charset="0"/>
                <a:cs typeface="Times New Roman" panose="02020603050405020304" pitchFamily="18" charset="0"/>
              </a:rPr>
              <a:t>Given </a:t>
            </a:r>
            <a:r>
              <a:rPr lang="en-US" sz="2000" dirty="0">
                <a:latin typeface="Times New Roman" panose="02020603050405020304" pitchFamily="18" charset="0"/>
                <a:cs typeface="Times New Roman" panose="02020603050405020304" pitchFamily="18" charset="0"/>
              </a:rPr>
              <a:t>IP Address – </a:t>
            </a:r>
            <a:r>
              <a:rPr lang="en-US" sz="2400" b="1" dirty="0">
                <a:solidFill>
                  <a:srgbClr val="C00000"/>
                </a:solidFill>
                <a:latin typeface="Times New Roman" panose="02020603050405020304" pitchFamily="18" charset="0"/>
                <a:cs typeface="Times New Roman" panose="02020603050405020304" pitchFamily="18" charset="0"/>
              </a:rPr>
              <a:t>172.16.0.0/25</a:t>
            </a:r>
            <a:r>
              <a:rPr lang="en-US" sz="2000" dirty="0">
                <a:latin typeface="Times New Roman" panose="02020603050405020304" pitchFamily="18" charset="0"/>
                <a:cs typeface="Times New Roman" panose="02020603050405020304" pitchFamily="18" charset="0"/>
              </a:rPr>
              <a:t>, find the number of subnets and the number of hosts per subnet. Also, for the first subnet block, find the subnet address, first host ID, last host ID and broadcast address</a:t>
            </a:r>
            <a:r>
              <a:rPr lang="en-US" sz="2000" dirty="0" smtClean="0">
                <a:latin typeface="Times New Roman" panose="02020603050405020304" pitchFamily="18" charset="0"/>
                <a:cs typeface="Times New Roman" panose="02020603050405020304" pitchFamily="18" charset="0"/>
              </a:rPr>
              <a:t>.</a:t>
            </a:r>
          </a:p>
          <a:p>
            <a:pPr fontAlgn="base"/>
            <a:r>
              <a:rPr lang="en-US" sz="2400" b="1" dirty="0" smtClean="0">
                <a:latin typeface="Times New Roman" panose="02020603050405020304" pitchFamily="18" charset="0"/>
                <a:cs typeface="Times New Roman" panose="02020603050405020304" pitchFamily="18" charset="0"/>
              </a:rPr>
              <a:t>Solution</a:t>
            </a:r>
            <a:r>
              <a:rPr lang="en-US" sz="2400" dirty="0">
                <a:latin typeface="Times New Roman" panose="02020603050405020304" pitchFamily="18" charset="0"/>
                <a:cs typeface="Times New Roman" panose="02020603050405020304" pitchFamily="18" charset="0"/>
              </a:rPr>
              <a:t> : </a:t>
            </a:r>
            <a:endParaRPr lang="en-US" sz="2400" dirty="0" smtClean="0">
              <a:latin typeface="Times New Roman" panose="02020603050405020304" pitchFamily="18" charset="0"/>
              <a:cs typeface="Times New Roman" panose="02020603050405020304" pitchFamily="18" charset="0"/>
            </a:endParaRPr>
          </a:p>
          <a:p>
            <a:pPr fontAlgn="base"/>
            <a:r>
              <a:rPr lang="en-US" sz="2000" b="1" dirty="0">
                <a:solidFill>
                  <a:srgbClr val="FF0000"/>
                </a:solidFill>
                <a:latin typeface="Times New Roman" panose="02020603050405020304" pitchFamily="18" charset="0"/>
                <a:cs typeface="Times New Roman" panose="02020603050405020304" pitchFamily="18" charset="0"/>
              </a:rPr>
              <a:t>This is a class B address. So, no. of subnets = </a:t>
            </a:r>
            <a:r>
              <a:rPr lang="en-US" sz="2000" b="1" dirty="0" smtClean="0">
                <a:solidFill>
                  <a:srgbClr val="FF0000"/>
                </a:solidFill>
                <a:latin typeface="Times New Roman" panose="02020603050405020304" pitchFamily="18" charset="0"/>
                <a:cs typeface="Times New Roman" panose="02020603050405020304" pitchFamily="18" charset="0"/>
              </a:rPr>
              <a:t>2^(</a:t>
            </a:r>
            <a:r>
              <a:rPr lang="en-US" sz="2000" b="1" dirty="0">
                <a:solidFill>
                  <a:srgbClr val="FF0000"/>
                </a:solidFill>
                <a:latin typeface="Times New Roman" panose="02020603050405020304" pitchFamily="18" charset="0"/>
                <a:cs typeface="Times New Roman" panose="02020603050405020304" pitchFamily="18" charset="0"/>
              </a:rPr>
              <a:t>25-16) = </a:t>
            </a:r>
            <a:r>
              <a:rPr lang="en-US" sz="2000" b="1" dirty="0" smtClean="0">
                <a:solidFill>
                  <a:srgbClr val="FF0000"/>
                </a:solidFill>
                <a:latin typeface="Times New Roman" panose="02020603050405020304" pitchFamily="18" charset="0"/>
                <a:cs typeface="Times New Roman" panose="02020603050405020304" pitchFamily="18" charset="0"/>
              </a:rPr>
              <a:t>2^9 </a:t>
            </a:r>
            <a:r>
              <a:rPr lang="en-US" sz="2000" b="1" dirty="0">
                <a:solidFill>
                  <a:srgbClr val="FF0000"/>
                </a:solidFill>
                <a:latin typeface="Times New Roman" panose="02020603050405020304" pitchFamily="18" charset="0"/>
                <a:cs typeface="Times New Roman" panose="02020603050405020304" pitchFamily="18" charset="0"/>
              </a:rPr>
              <a:t>= 512.</a:t>
            </a:r>
          </a:p>
          <a:p>
            <a:pPr fontAlgn="base"/>
            <a:endParaRPr lang="en-US" sz="2000" b="1" dirty="0">
              <a:solidFill>
                <a:srgbClr val="FF0000"/>
              </a:solidFill>
              <a:latin typeface="Times New Roman" panose="02020603050405020304" pitchFamily="18" charset="0"/>
              <a:cs typeface="Times New Roman" panose="02020603050405020304" pitchFamily="18" charset="0"/>
            </a:endParaRPr>
          </a:p>
          <a:p>
            <a:pPr fontAlgn="base"/>
            <a:r>
              <a:rPr lang="en-US" sz="2000" b="1" dirty="0">
                <a:solidFill>
                  <a:srgbClr val="FF0000"/>
                </a:solidFill>
                <a:latin typeface="Times New Roman" panose="02020603050405020304" pitchFamily="18" charset="0"/>
                <a:cs typeface="Times New Roman" panose="02020603050405020304" pitchFamily="18" charset="0"/>
              </a:rPr>
              <a:t>No. of hosts per subnet </a:t>
            </a:r>
            <a:r>
              <a:rPr lang="en-US" sz="2000" b="1">
                <a:solidFill>
                  <a:srgbClr val="FF0000"/>
                </a:solidFill>
                <a:latin typeface="Times New Roman" panose="02020603050405020304" pitchFamily="18" charset="0"/>
                <a:cs typeface="Times New Roman" panose="02020603050405020304" pitchFamily="18" charset="0"/>
              </a:rPr>
              <a:t>= </a:t>
            </a:r>
            <a:r>
              <a:rPr lang="en-US" sz="2000" b="1" smtClean="0">
                <a:solidFill>
                  <a:srgbClr val="FF0000"/>
                </a:solidFill>
                <a:latin typeface="Times New Roman" panose="02020603050405020304" pitchFamily="18" charset="0"/>
                <a:cs typeface="Times New Roman" panose="02020603050405020304" pitchFamily="18" charset="0"/>
              </a:rPr>
              <a:t>2^(</a:t>
            </a:r>
            <a:r>
              <a:rPr lang="en-US" sz="2000" b="1" dirty="0">
                <a:solidFill>
                  <a:srgbClr val="FF0000"/>
                </a:solidFill>
                <a:latin typeface="Times New Roman" panose="02020603050405020304" pitchFamily="18" charset="0"/>
                <a:cs typeface="Times New Roman" panose="02020603050405020304" pitchFamily="18" charset="0"/>
              </a:rPr>
              <a:t>32-25) – 2 </a:t>
            </a:r>
            <a:r>
              <a:rPr lang="en-US" sz="2000" b="1">
                <a:solidFill>
                  <a:srgbClr val="FF0000"/>
                </a:solidFill>
                <a:latin typeface="Times New Roman" panose="02020603050405020304" pitchFamily="18" charset="0"/>
                <a:cs typeface="Times New Roman" panose="02020603050405020304" pitchFamily="18" charset="0"/>
              </a:rPr>
              <a:t>= </a:t>
            </a:r>
            <a:r>
              <a:rPr lang="en-US" sz="2000" b="1" smtClean="0">
                <a:solidFill>
                  <a:srgbClr val="FF0000"/>
                </a:solidFill>
                <a:latin typeface="Times New Roman" panose="02020603050405020304" pitchFamily="18" charset="0"/>
                <a:cs typeface="Times New Roman" panose="02020603050405020304" pitchFamily="18" charset="0"/>
              </a:rPr>
              <a:t>2^7 </a:t>
            </a:r>
            <a:r>
              <a:rPr lang="en-US" sz="2000" b="1" dirty="0">
                <a:solidFill>
                  <a:srgbClr val="FF0000"/>
                </a:solidFill>
                <a:latin typeface="Times New Roman" panose="02020603050405020304" pitchFamily="18" charset="0"/>
                <a:cs typeface="Times New Roman" panose="02020603050405020304" pitchFamily="18" charset="0"/>
              </a:rPr>
              <a:t>– 2 = 128 – 2 = 126</a:t>
            </a:r>
          </a:p>
          <a:p>
            <a:pPr fontAlgn="base"/>
            <a:endParaRPr lang="en-US" sz="2000" b="1" dirty="0">
              <a:solidFill>
                <a:srgbClr val="FF0000"/>
              </a:solidFill>
              <a:latin typeface="Times New Roman" panose="02020603050405020304" pitchFamily="18" charset="0"/>
              <a:cs typeface="Times New Roman" panose="02020603050405020304" pitchFamily="18" charset="0"/>
            </a:endParaRPr>
          </a:p>
          <a:p>
            <a:pPr fontAlgn="base"/>
            <a:r>
              <a:rPr lang="en-US" sz="2000" b="1" dirty="0">
                <a:solidFill>
                  <a:srgbClr val="FF0000"/>
                </a:solidFill>
                <a:latin typeface="Times New Roman" panose="02020603050405020304" pitchFamily="18" charset="0"/>
                <a:cs typeface="Times New Roman" panose="02020603050405020304" pitchFamily="18" charset="0"/>
              </a:rPr>
              <a:t>For the first subnet block(means Subnet Number=1), we have subnet address = 172.16.0.0, first host id = 172.16.0.1, last host id = 172.16.0.126 and broadcast address = 172.16.0.127</a:t>
            </a:r>
            <a:endParaRPr lang="en-US" sz="2400" b="1" dirty="0" smtClean="0">
              <a:solidFill>
                <a:srgbClr val="FF0000"/>
              </a:solidFill>
              <a:latin typeface="Times New Roman" panose="02020603050405020304" pitchFamily="18" charset="0"/>
              <a:cs typeface="Times New Roman" panose="02020603050405020304" pitchFamily="18" charset="0"/>
            </a:endParaRPr>
          </a:p>
        </p:txBody>
      </p:sp>
      <p:sp>
        <p:nvSpPr>
          <p:cNvPr id="7"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3466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5" name="Google Shape;605;p6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92</a:t>
            </a:fld>
            <a:endParaRPr sz="900">
              <a:solidFill>
                <a:schemeClr val="dk1"/>
              </a:solidFill>
              <a:latin typeface="Times New Roman"/>
              <a:ea typeface="Times New Roman"/>
              <a:cs typeface="Times New Roman"/>
              <a:sym typeface="Times New Roman"/>
            </a:endParaRPr>
          </a:p>
        </p:txBody>
      </p:sp>
      <p:sp>
        <p:nvSpPr>
          <p:cNvPr id="603" name="Google Shape;603;p62"/>
          <p:cNvSpPr txBox="1">
            <a:spLocks noGrp="1"/>
          </p:cNvSpPr>
          <p:nvPr>
            <p:ph type="body" idx="4294967295"/>
          </p:nvPr>
        </p:nvSpPr>
        <p:spPr>
          <a:xfrm>
            <a:off x="155679" y="755327"/>
            <a:ext cx="8643937" cy="4192588"/>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2000" b="1" dirty="0">
                <a:solidFill>
                  <a:schemeClr val="dk1"/>
                </a:solidFill>
                <a:latin typeface="Times New Roman"/>
                <a:ea typeface="Times New Roman"/>
                <a:cs typeface="Times New Roman"/>
                <a:sym typeface="Times New Roman"/>
              </a:rPr>
              <a:t>Question 1:</a:t>
            </a:r>
            <a:r>
              <a:rPr lang="en" sz="2000" dirty="0">
                <a:solidFill>
                  <a:schemeClr val="dk1"/>
                </a:solidFill>
                <a:latin typeface="Times New Roman"/>
                <a:ea typeface="Times New Roman"/>
                <a:cs typeface="Times New Roman"/>
                <a:sym typeface="Times New Roman"/>
              </a:rPr>
              <a:t> A company is granted the site address 201.70.64.0 (class C). </a:t>
            </a:r>
            <a:r>
              <a:rPr lang="en" sz="1800" dirty="0">
                <a:solidFill>
                  <a:schemeClr val="dk1"/>
                </a:solidFill>
                <a:latin typeface="Times New Roman"/>
                <a:ea typeface="Times New Roman"/>
                <a:cs typeface="Times New Roman"/>
                <a:sym typeface="Times New Roman"/>
              </a:rPr>
              <a:t>The company needs six subnets. Design the subnets.</a:t>
            </a:r>
            <a:endParaRPr sz="18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b="1" dirty="0">
                <a:solidFill>
                  <a:schemeClr val="dk1"/>
                </a:solidFill>
                <a:latin typeface="Times New Roman"/>
                <a:ea typeface="Times New Roman"/>
                <a:cs typeface="Times New Roman"/>
                <a:sym typeface="Times New Roman"/>
              </a:rPr>
              <a:t>Solution:</a:t>
            </a:r>
            <a:endParaRPr sz="18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a:solidFill>
                  <a:schemeClr val="dk1"/>
                </a:solidFill>
                <a:latin typeface="Times New Roman"/>
                <a:ea typeface="Times New Roman"/>
                <a:cs typeface="Times New Roman"/>
                <a:sym typeface="Times New Roman"/>
              </a:rPr>
              <a:t>The number of 1s in the </a:t>
            </a:r>
            <a:r>
              <a:rPr lang="en" sz="1600" b="1" dirty="0">
                <a:solidFill>
                  <a:srgbClr val="FF0000"/>
                </a:solidFill>
                <a:latin typeface="Times New Roman"/>
                <a:ea typeface="Times New Roman"/>
                <a:cs typeface="Times New Roman"/>
                <a:sym typeface="Times New Roman"/>
              </a:rPr>
              <a:t>default mask is 24 (class C).</a:t>
            </a:r>
            <a:endParaRPr sz="1600" b="1" dirty="0">
              <a:solidFill>
                <a:srgbClr val="FF0000"/>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a:solidFill>
                  <a:schemeClr val="dk1"/>
                </a:solidFill>
                <a:latin typeface="Times New Roman"/>
                <a:ea typeface="Times New Roman"/>
                <a:cs typeface="Times New Roman"/>
                <a:sym typeface="Times New Roman"/>
              </a:rPr>
              <a:t>The company needs </a:t>
            </a:r>
            <a:r>
              <a:rPr lang="en" sz="1600" b="1" dirty="0">
                <a:solidFill>
                  <a:srgbClr val="FF0000"/>
                </a:solidFill>
                <a:latin typeface="Times New Roman"/>
                <a:ea typeface="Times New Roman"/>
                <a:cs typeface="Times New Roman"/>
                <a:sym typeface="Times New Roman"/>
              </a:rPr>
              <a:t>six subnets</a:t>
            </a:r>
            <a:r>
              <a:rPr lang="en" sz="1600" dirty="0">
                <a:solidFill>
                  <a:schemeClr val="dk1"/>
                </a:solidFill>
                <a:latin typeface="Times New Roman"/>
                <a:ea typeface="Times New Roman"/>
                <a:cs typeface="Times New Roman"/>
                <a:sym typeface="Times New Roman"/>
              </a:rPr>
              <a:t>.This number </a:t>
            </a:r>
            <a:r>
              <a:rPr lang="en" sz="1600" b="1" dirty="0">
                <a:solidFill>
                  <a:srgbClr val="FF0000"/>
                </a:solidFill>
                <a:latin typeface="Times New Roman"/>
                <a:ea typeface="Times New Roman"/>
                <a:cs typeface="Times New Roman"/>
                <a:sym typeface="Times New Roman"/>
              </a:rPr>
              <a:t>6 is not a power of 2</a:t>
            </a:r>
            <a:r>
              <a:rPr lang="en" sz="1600" dirty="0" smtClean="0">
                <a:solidFill>
                  <a:schemeClr val="dk1"/>
                </a:solidFill>
                <a:latin typeface="Times New Roman"/>
                <a:ea typeface="Times New Roman"/>
                <a:cs typeface="Times New Roman"/>
                <a:sym typeface="Times New Roman"/>
              </a:rPr>
              <a:t>. </a:t>
            </a: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smtClean="0">
                <a:solidFill>
                  <a:schemeClr val="dk1"/>
                </a:solidFill>
                <a:latin typeface="Times New Roman"/>
                <a:ea typeface="Times New Roman"/>
                <a:cs typeface="Times New Roman"/>
                <a:sym typeface="Times New Roman"/>
              </a:rPr>
              <a:t>The </a:t>
            </a:r>
            <a:r>
              <a:rPr lang="en" sz="1600" b="1" dirty="0">
                <a:solidFill>
                  <a:srgbClr val="FF0000"/>
                </a:solidFill>
                <a:latin typeface="Times New Roman"/>
                <a:ea typeface="Times New Roman"/>
                <a:cs typeface="Times New Roman"/>
                <a:sym typeface="Times New Roman"/>
              </a:rPr>
              <a:t>next number that is a power of 2 is </a:t>
            </a:r>
            <a:r>
              <a:rPr lang="en" sz="1600" b="1" dirty="0" smtClean="0">
                <a:solidFill>
                  <a:srgbClr val="FF0000"/>
                </a:solidFill>
                <a:latin typeface="Times New Roman"/>
                <a:ea typeface="Times New Roman"/>
                <a:cs typeface="Times New Roman"/>
                <a:sym typeface="Times New Roman"/>
              </a:rPr>
              <a:t>8 (2^3 =8).</a:t>
            </a: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smtClean="0">
                <a:solidFill>
                  <a:schemeClr val="dk1"/>
                </a:solidFill>
                <a:latin typeface="Times New Roman"/>
                <a:ea typeface="Times New Roman"/>
                <a:cs typeface="Times New Roman"/>
                <a:sym typeface="Times New Roman"/>
              </a:rPr>
              <a:t>We </a:t>
            </a:r>
            <a:r>
              <a:rPr lang="en" sz="1600" b="1" dirty="0">
                <a:solidFill>
                  <a:srgbClr val="FF0000"/>
                </a:solidFill>
                <a:latin typeface="Times New Roman"/>
                <a:ea typeface="Times New Roman"/>
                <a:cs typeface="Times New Roman"/>
                <a:sym typeface="Times New Roman"/>
              </a:rPr>
              <a:t>need 3 more 1s in the </a:t>
            </a:r>
            <a:r>
              <a:rPr lang="en" sz="1600" b="1" dirty="0" smtClean="0">
                <a:solidFill>
                  <a:srgbClr val="FF0000"/>
                </a:solidFill>
                <a:latin typeface="Times New Roman"/>
                <a:ea typeface="Times New Roman"/>
                <a:cs typeface="Times New Roman"/>
                <a:sym typeface="Times New Roman"/>
              </a:rPr>
              <a:t>subnet  mask</a:t>
            </a:r>
            <a:r>
              <a:rPr lang="en" sz="1600" b="1" dirty="0">
                <a:solidFill>
                  <a:srgbClr val="FF0000"/>
                </a:solidFill>
                <a:latin typeface="Times New Roman"/>
                <a:ea typeface="Times New Roman"/>
                <a:cs typeface="Times New Roman"/>
                <a:sym typeface="Times New Roman"/>
              </a:rPr>
              <a:t>.</a:t>
            </a:r>
            <a:r>
              <a:rPr lang="en" sz="1600" b="1" dirty="0">
                <a:solidFill>
                  <a:schemeClr val="dk1"/>
                </a:solidFill>
                <a:latin typeface="Times New Roman"/>
                <a:ea typeface="Times New Roman"/>
                <a:cs typeface="Times New Roman"/>
                <a:sym typeface="Times New Roman"/>
              </a:rPr>
              <a:t> </a:t>
            </a:r>
            <a:endParaRPr lang="en" sz="1600" b="1" dirty="0" smtClean="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smtClean="0">
                <a:solidFill>
                  <a:schemeClr val="dk1"/>
                </a:solidFill>
                <a:latin typeface="Times New Roman"/>
                <a:ea typeface="Times New Roman"/>
                <a:cs typeface="Times New Roman"/>
                <a:sym typeface="Times New Roman"/>
              </a:rPr>
              <a:t>The </a:t>
            </a:r>
            <a:r>
              <a:rPr lang="en" sz="1800" b="1" dirty="0">
                <a:solidFill>
                  <a:srgbClr val="002060"/>
                </a:solidFill>
                <a:latin typeface="Times New Roman"/>
                <a:ea typeface="Times New Roman"/>
                <a:cs typeface="Times New Roman"/>
                <a:sym typeface="Times New Roman"/>
              </a:rPr>
              <a:t>total number of 1s in the subnet mask is </a:t>
            </a:r>
            <a:r>
              <a:rPr lang="en" sz="1800" b="1" dirty="0" smtClean="0">
                <a:solidFill>
                  <a:srgbClr val="002060"/>
                </a:solidFill>
                <a:latin typeface="Times New Roman"/>
                <a:ea typeface="Times New Roman"/>
                <a:cs typeface="Times New Roman"/>
                <a:sym typeface="Times New Roman"/>
              </a:rPr>
              <a:t>27 (</a:t>
            </a:r>
            <a:r>
              <a:rPr lang="en" sz="1800" b="1" dirty="0">
                <a:solidFill>
                  <a:srgbClr val="002060"/>
                </a:solidFill>
                <a:latin typeface="Times New Roman"/>
                <a:ea typeface="Times New Roman"/>
                <a:cs typeface="Times New Roman"/>
                <a:sym typeface="Times New Roman"/>
              </a:rPr>
              <a:t>24+3).</a:t>
            </a:r>
            <a:endParaRPr sz="1800" b="1" dirty="0">
              <a:solidFill>
                <a:srgbClr val="002060"/>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600" dirty="0">
                <a:solidFill>
                  <a:schemeClr val="dk1"/>
                </a:solidFill>
                <a:latin typeface="Times New Roman"/>
                <a:ea typeface="Times New Roman"/>
                <a:cs typeface="Times New Roman"/>
                <a:sym typeface="Times New Roman"/>
              </a:rPr>
              <a:t>The total number of 0s is 5 (32 - 27). </a:t>
            </a:r>
            <a:endParaRPr lang="en" sz="1600" dirty="0" smtClean="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800" dirty="0" smtClean="0">
                <a:solidFill>
                  <a:schemeClr val="dk1"/>
                </a:solidFill>
                <a:latin typeface="Times New Roman"/>
                <a:ea typeface="Times New Roman"/>
                <a:cs typeface="Times New Roman"/>
                <a:sym typeface="Times New Roman"/>
              </a:rPr>
              <a:t>The </a:t>
            </a:r>
            <a:r>
              <a:rPr lang="en" sz="1800" dirty="0">
                <a:solidFill>
                  <a:schemeClr val="dk1"/>
                </a:solidFill>
                <a:latin typeface="Times New Roman"/>
                <a:ea typeface="Times New Roman"/>
                <a:cs typeface="Times New Roman"/>
                <a:sym typeface="Times New Roman"/>
              </a:rPr>
              <a:t>mask </a:t>
            </a:r>
            <a:r>
              <a:rPr lang="en" sz="1800" dirty="0" smtClean="0">
                <a:solidFill>
                  <a:schemeClr val="dk1"/>
                </a:solidFill>
                <a:latin typeface="Times New Roman"/>
                <a:ea typeface="Times New Roman"/>
                <a:cs typeface="Times New Roman"/>
                <a:sym typeface="Times New Roman"/>
              </a:rPr>
              <a:t>is </a:t>
            </a:r>
            <a:r>
              <a:rPr lang="en" sz="1800" b="1" dirty="0" smtClean="0">
                <a:solidFill>
                  <a:srgbClr val="C00000"/>
                </a:solidFill>
                <a:latin typeface="Times New Roman"/>
                <a:ea typeface="Times New Roman"/>
                <a:cs typeface="Times New Roman"/>
                <a:sym typeface="Times New Roman"/>
              </a:rPr>
              <a:t>11111111 </a:t>
            </a:r>
            <a:r>
              <a:rPr lang="en" sz="1800" b="1" dirty="0">
                <a:solidFill>
                  <a:srgbClr val="C00000"/>
                </a:solidFill>
                <a:latin typeface="Times New Roman"/>
                <a:ea typeface="Times New Roman"/>
                <a:cs typeface="Times New Roman"/>
                <a:sym typeface="Times New Roman"/>
              </a:rPr>
              <a:t>11111111 11111111 111</a:t>
            </a:r>
            <a:r>
              <a:rPr lang="en" sz="1800" b="1" dirty="0">
                <a:solidFill>
                  <a:schemeClr val="tx1"/>
                </a:solidFill>
                <a:latin typeface="Times New Roman"/>
                <a:ea typeface="Times New Roman"/>
                <a:cs typeface="Times New Roman"/>
                <a:sym typeface="Times New Roman"/>
              </a:rPr>
              <a:t>00000 </a:t>
            </a:r>
            <a:r>
              <a:rPr lang="en" sz="1800" b="1" dirty="0" smtClean="0">
                <a:solidFill>
                  <a:schemeClr val="tx1"/>
                </a:solidFill>
                <a:latin typeface="Times New Roman"/>
                <a:ea typeface="Times New Roman"/>
                <a:cs typeface="Times New Roman"/>
                <a:sym typeface="Times New Roman"/>
              </a:rPr>
              <a:t>  </a:t>
            </a:r>
            <a:r>
              <a:rPr lang="en" sz="1800" b="1" dirty="0" smtClean="0">
                <a:solidFill>
                  <a:srgbClr val="C00000"/>
                </a:solidFill>
                <a:latin typeface="Times New Roman"/>
                <a:ea typeface="Times New Roman"/>
                <a:cs typeface="Times New Roman"/>
                <a:sym typeface="Times New Roman"/>
              </a:rPr>
              <a:t>or</a:t>
            </a:r>
            <a:r>
              <a:rPr lang="en" sz="1800" b="1" dirty="0">
                <a:solidFill>
                  <a:srgbClr val="C00000"/>
                </a:solidFill>
                <a:latin typeface="Times New Roman"/>
                <a:ea typeface="Times New Roman"/>
                <a:cs typeface="Times New Roman"/>
                <a:sym typeface="Times New Roman"/>
              </a:rPr>
              <a:t>	 255.255.255.224</a:t>
            </a:r>
            <a:endParaRPr sz="1800" b="1" dirty="0">
              <a:solidFill>
                <a:srgbClr val="C00000"/>
              </a:solidFill>
              <a:latin typeface="Times New Roman"/>
              <a:ea typeface="Times New Roman"/>
              <a:cs typeface="Times New Roman"/>
              <a:sym typeface="Times New Roman"/>
            </a:endParaRPr>
          </a:p>
          <a:p>
            <a:pPr marL="914400" lvl="1" indent="-342900" algn="just" rtl="0">
              <a:lnSpc>
                <a:spcPct val="115000"/>
              </a:lnSpc>
              <a:spcBef>
                <a:spcPts val="50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The </a:t>
            </a:r>
            <a:r>
              <a:rPr lang="en" sz="1800" b="1" dirty="0">
                <a:solidFill>
                  <a:srgbClr val="FF0000"/>
                </a:solidFill>
                <a:latin typeface="Times New Roman"/>
                <a:ea typeface="Times New Roman"/>
                <a:cs typeface="Times New Roman"/>
                <a:sym typeface="Times New Roman"/>
              </a:rPr>
              <a:t>number of subnets </a:t>
            </a:r>
            <a:r>
              <a:rPr lang="en" sz="1800" dirty="0">
                <a:solidFill>
                  <a:schemeClr val="dk1"/>
                </a:solidFill>
                <a:latin typeface="Times New Roman"/>
                <a:ea typeface="Times New Roman"/>
                <a:cs typeface="Times New Roman"/>
                <a:sym typeface="Times New Roman"/>
              </a:rPr>
              <a:t>is </a:t>
            </a:r>
            <a:r>
              <a:rPr lang="en" sz="1800" dirty="0" smtClean="0">
                <a:solidFill>
                  <a:schemeClr val="dk1"/>
                </a:solidFill>
                <a:latin typeface="Times New Roman"/>
                <a:ea typeface="Times New Roman"/>
                <a:cs typeface="Times New Roman"/>
                <a:sym typeface="Times New Roman"/>
              </a:rPr>
              <a:t>8  </a:t>
            </a:r>
            <a:r>
              <a:rPr lang="en" sz="1600" dirty="0" smtClean="0">
                <a:solidFill>
                  <a:schemeClr val="dk1"/>
                </a:solidFill>
                <a:latin typeface="Times New Roman"/>
                <a:ea typeface="Times New Roman"/>
                <a:cs typeface="Times New Roman"/>
                <a:sym typeface="Times New Roman"/>
              </a:rPr>
              <a:t> [2^(27-24) = 2^3=8]</a:t>
            </a:r>
          </a:p>
          <a:p>
            <a:pPr marL="914400" lvl="1" indent="-342900" algn="just" rtl="0">
              <a:lnSpc>
                <a:spcPct val="115000"/>
              </a:lnSpc>
              <a:spcBef>
                <a:spcPts val="500"/>
              </a:spcBef>
              <a:spcAft>
                <a:spcPts val="0"/>
              </a:spcAft>
              <a:buClr>
                <a:schemeClr val="dk1"/>
              </a:buClr>
              <a:buSzPts val="1800"/>
              <a:buFont typeface="Times New Roman"/>
              <a:buChar char="○"/>
            </a:pPr>
            <a:r>
              <a:rPr lang="en" sz="1800" b="1" dirty="0" smtClean="0">
                <a:solidFill>
                  <a:srgbClr val="C00000"/>
                </a:solidFill>
                <a:latin typeface="Times New Roman"/>
                <a:ea typeface="Times New Roman"/>
                <a:cs typeface="Times New Roman"/>
                <a:sym typeface="Times New Roman"/>
              </a:rPr>
              <a:t>Addresses </a:t>
            </a:r>
            <a:r>
              <a:rPr lang="en" sz="1800" b="1" dirty="0">
                <a:solidFill>
                  <a:srgbClr val="C00000"/>
                </a:solidFill>
                <a:latin typeface="Times New Roman"/>
                <a:ea typeface="Times New Roman"/>
                <a:cs typeface="Times New Roman"/>
                <a:sym typeface="Times New Roman"/>
              </a:rPr>
              <a:t>in each subnet are 32.</a:t>
            </a:r>
            <a:endParaRPr sz="2000" b="1" dirty="0">
              <a:solidFill>
                <a:srgbClr val="C00000"/>
              </a:solidFill>
              <a:latin typeface="Times New Roman"/>
              <a:ea typeface="Times New Roman"/>
              <a:cs typeface="Times New Roman"/>
              <a:sym typeface="Times New Roman"/>
            </a:endParaRPr>
          </a:p>
        </p:txBody>
      </p:sp>
      <p:sp>
        <p:nvSpPr>
          <p:cNvPr id="604" name="Google Shape;604;p62"/>
          <p:cNvSpPr txBox="1">
            <a:spLocks noGrp="1"/>
          </p:cNvSpPr>
          <p:nvPr>
            <p:ph type="title" idx="4294967295"/>
          </p:nvPr>
        </p:nvSpPr>
        <p:spPr>
          <a:xfrm>
            <a:off x="990600" y="138113"/>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6" y="55121"/>
            <a:ext cx="630255" cy="67408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63"/>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93</a:t>
            </a:fld>
            <a:endParaRPr sz="900">
              <a:solidFill>
                <a:schemeClr val="dk1"/>
              </a:solidFill>
              <a:latin typeface="Times New Roman"/>
              <a:ea typeface="Times New Roman"/>
              <a:cs typeface="Times New Roman"/>
              <a:sym typeface="Times New Roman"/>
            </a:endParaRPr>
          </a:p>
        </p:txBody>
      </p:sp>
      <p:sp>
        <p:nvSpPr>
          <p:cNvPr id="615" name="Google Shape;615;p63"/>
          <p:cNvSpPr txBox="1">
            <a:spLocks noGrp="1"/>
          </p:cNvSpPr>
          <p:nvPr>
            <p:ph type="title" idx="4294967295"/>
          </p:nvPr>
        </p:nvSpPr>
        <p:spPr>
          <a:xfrm>
            <a:off x="990600" y="187325"/>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pic>
        <p:nvPicPr>
          <p:cNvPr id="620" name="Google Shape;620;p63"/>
          <p:cNvPicPr preferRelativeResize="0"/>
          <p:nvPr/>
        </p:nvPicPr>
        <p:blipFill rotWithShape="1">
          <a:blip r:embed="rId3">
            <a:alphaModFix/>
          </a:blip>
          <a:srcRect/>
          <a:stretch/>
        </p:blipFill>
        <p:spPr>
          <a:xfrm>
            <a:off x="822960" y="849090"/>
            <a:ext cx="8153400" cy="3849116"/>
          </a:xfrm>
          <a:prstGeom prst="rect">
            <a:avLst/>
          </a:prstGeom>
          <a:noFill/>
          <a:ln>
            <a:noFill/>
          </a:ln>
        </p:spPr>
      </p:pic>
      <p:sp>
        <p:nvSpPr>
          <p:cNvPr id="8" name="object 5"/>
          <p:cNvSpPr>
            <a:spLocks noChangeArrowheads="1"/>
          </p:cNvSpPr>
          <p:nvPr/>
        </p:nvSpPr>
        <p:spPr bwMode="auto">
          <a:xfrm>
            <a:off x="41077" y="55121"/>
            <a:ext cx="490538" cy="589736"/>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9" name="Google Shape;629;p6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94</a:t>
            </a:fld>
            <a:endParaRPr sz="900">
              <a:solidFill>
                <a:schemeClr val="dk1"/>
              </a:solidFill>
              <a:latin typeface="Times New Roman"/>
              <a:ea typeface="Times New Roman"/>
              <a:cs typeface="Times New Roman"/>
              <a:sym typeface="Times New Roman"/>
            </a:endParaRPr>
          </a:p>
        </p:txBody>
      </p:sp>
      <p:sp>
        <p:nvSpPr>
          <p:cNvPr id="627" name="Google Shape;627;p64"/>
          <p:cNvSpPr txBox="1">
            <a:spLocks noGrp="1"/>
          </p:cNvSpPr>
          <p:nvPr>
            <p:ph type="body" idx="4294967295"/>
          </p:nvPr>
        </p:nvSpPr>
        <p:spPr>
          <a:xfrm>
            <a:off x="0" y="701675"/>
            <a:ext cx="8051800" cy="2314575"/>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1600" b="1" dirty="0">
                <a:solidFill>
                  <a:schemeClr val="dk1"/>
                </a:solidFill>
                <a:latin typeface="Times New Roman"/>
                <a:ea typeface="Times New Roman"/>
                <a:cs typeface="Times New Roman"/>
                <a:sym typeface="Times New Roman"/>
              </a:rPr>
              <a:t>Question 2:</a:t>
            </a:r>
            <a:r>
              <a:rPr lang="en" sz="1600" dirty="0">
                <a:solidFill>
                  <a:schemeClr val="dk1"/>
                </a:solidFill>
                <a:latin typeface="Times New Roman"/>
                <a:ea typeface="Times New Roman"/>
                <a:cs typeface="Times New Roman"/>
                <a:sym typeface="Times New Roman"/>
              </a:rPr>
              <a:t> An organization is granted the block 130.34.12.64/26. The organization needs to have four subnets.What are the subnet addresses and the range of addresses for each subnet?</a:t>
            </a:r>
            <a:endParaRPr sz="16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600" b="1" dirty="0">
                <a:solidFill>
                  <a:schemeClr val="dk1"/>
                </a:solidFill>
                <a:latin typeface="Times New Roman"/>
                <a:ea typeface="Times New Roman"/>
                <a:cs typeface="Times New Roman"/>
                <a:sym typeface="Times New Roman"/>
              </a:rPr>
              <a:t>Solution:</a:t>
            </a:r>
            <a:endParaRPr sz="16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1600" dirty="0">
                <a:solidFill>
                  <a:schemeClr val="dk1"/>
                </a:solidFill>
                <a:latin typeface="Times New Roman"/>
                <a:ea typeface="Times New Roman"/>
                <a:cs typeface="Times New Roman"/>
                <a:sym typeface="Times New Roman"/>
              </a:rPr>
              <a:t>The suffix length is 6.This means the total number of addresses in the block is 64(2</a:t>
            </a:r>
            <a:r>
              <a:rPr lang="en" sz="1600" baseline="30000" dirty="0">
                <a:solidFill>
                  <a:schemeClr val="dk1"/>
                </a:solidFill>
                <a:latin typeface="Times New Roman"/>
                <a:ea typeface="Times New Roman"/>
                <a:cs typeface="Times New Roman"/>
                <a:sym typeface="Times New Roman"/>
              </a:rPr>
              <a:t>6</a:t>
            </a:r>
            <a:r>
              <a:rPr lang="en" sz="1600" dirty="0">
                <a:solidFill>
                  <a:schemeClr val="dk1"/>
                </a:solidFill>
                <a:latin typeface="Times New Roman"/>
                <a:ea typeface="Times New Roman"/>
                <a:cs typeface="Times New Roman"/>
                <a:sym typeface="Times New Roman"/>
              </a:rPr>
              <a:t>). If we create four subnets,each subnet will have 16 addresses.</a:t>
            </a:r>
            <a:endParaRPr sz="16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1600" dirty="0">
                <a:solidFill>
                  <a:schemeClr val="dk1"/>
                </a:solidFill>
                <a:latin typeface="Times New Roman"/>
                <a:ea typeface="Times New Roman"/>
                <a:cs typeface="Times New Roman"/>
                <a:sym typeface="Times New Roman"/>
              </a:rPr>
              <a:t>Let us first find the subnet prefix (subnet mask). We need four subnets, which means we need to add two more 1s to the site prefix. The subnet prefix is then /28.</a:t>
            </a:r>
            <a:endParaRPr sz="1600" dirty="0">
              <a:solidFill>
                <a:schemeClr val="dk1"/>
              </a:solidFill>
              <a:latin typeface="Times New Roman"/>
              <a:ea typeface="Times New Roman"/>
              <a:cs typeface="Times New Roman"/>
              <a:sym typeface="Times New Roman"/>
            </a:endParaRPr>
          </a:p>
        </p:txBody>
      </p:sp>
      <p:sp>
        <p:nvSpPr>
          <p:cNvPr id="628" name="Google Shape;628;p64"/>
          <p:cNvSpPr txBox="1">
            <a:spLocks noGrp="1"/>
          </p:cNvSpPr>
          <p:nvPr>
            <p:ph type="title" idx="4294967295"/>
          </p:nvPr>
        </p:nvSpPr>
        <p:spPr>
          <a:xfrm>
            <a:off x="990600" y="12065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
        <p:nvSpPr>
          <p:cNvPr id="2" name="Rectangle 1"/>
          <p:cNvSpPr/>
          <p:nvPr/>
        </p:nvSpPr>
        <p:spPr>
          <a:xfrm>
            <a:off x="913264" y="3078193"/>
            <a:ext cx="8109545" cy="1508105"/>
          </a:xfrm>
          <a:prstGeom prst="rect">
            <a:avLst/>
          </a:prstGeom>
        </p:spPr>
        <p:txBody>
          <a:bodyPr wrap="square">
            <a:spAutoFit/>
          </a:bodyPr>
          <a:lstStyle/>
          <a:p>
            <a:pPr marL="457200" lvl="0" indent="-342900" algn="just">
              <a:lnSpc>
                <a:spcPct val="115000"/>
              </a:lnSpc>
              <a:spcBef>
                <a:spcPts val="500"/>
              </a:spcBef>
              <a:buClr>
                <a:schemeClr val="dk1"/>
              </a:buClr>
              <a:buSzPts val="1800"/>
              <a:buFont typeface="Times New Roman"/>
              <a:buChar char="●"/>
            </a:pPr>
            <a:r>
              <a:rPr lang="en-GB" sz="1600" b="1" dirty="0">
                <a:solidFill>
                  <a:schemeClr val="dk1"/>
                </a:solidFill>
                <a:latin typeface="Times New Roman"/>
                <a:ea typeface="Times New Roman"/>
                <a:cs typeface="Times New Roman"/>
                <a:sym typeface="Times New Roman"/>
              </a:rPr>
              <a:t>Solution: (</a:t>
            </a:r>
            <a:r>
              <a:rPr lang="en-GB" sz="1600" b="1" dirty="0" err="1">
                <a:solidFill>
                  <a:schemeClr val="dk1"/>
                </a:solidFill>
                <a:latin typeface="Times New Roman"/>
                <a:ea typeface="Times New Roman"/>
                <a:cs typeface="Times New Roman"/>
                <a:sym typeface="Times New Roman"/>
              </a:rPr>
              <a:t>Cntd</a:t>
            </a:r>
            <a:r>
              <a:rPr lang="en-GB" sz="1600" b="1" dirty="0">
                <a:solidFill>
                  <a:schemeClr val="dk1"/>
                </a:solidFill>
                <a:latin typeface="Times New Roman"/>
                <a:ea typeface="Times New Roman"/>
                <a:cs typeface="Times New Roman"/>
                <a:sym typeface="Times New Roman"/>
              </a:rPr>
              <a:t>.)</a:t>
            </a:r>
          </a:p>
          <a:p>
            <a:pPr marL="914400" lvl="1" indent="-342900" algn="just">
              <a:lnSpc>
                <a:spcPct val="115000"/>
              </a:lnSpc>
              <a:buClr>
                <a:schemeClr val="dk1"/>
              </a:buClr>
              <a:buSzPts val="1800"/>
              <a:buFont typeface="Times New Roman"/>
              <a:buChar char="○"/>
            </a:pPr>
            <a:r>
              <a:rPr lang="en-GB" sz="1600" dirty="0">
                <a:solidFill>
                  <a:schemeClr val="dk1"/>
                </a:solidFill>
                <a:latin typeface="Times New Roman"/>
                <a:ea typeface="Times New Roman"/>
                <a:cs typeface="Times New Roman"/>
                <a:sym typeface="Times New Roman"/>
              </a:rPr>
              <a:t>Subnet 1: 130.34.12.64/28 to 130.34.12.79/28.</a:t>
            </a:r>
          </a:p>
          <a:p>
            <a:pPr marL="914400" lvl="1" indent="-342900" algn="just">
              <a:lnSpc>
                <a:spcPct val="115000"/>
              </a:lnSpc>
              <a:buClr>
                <a:schemeClr val="dk1"/>
              </a:buClr>
              <a:buSzPts val="1800"/>
              <a:buFont typeface="Times New Roman"/>
              <a:buChar char="○"/>
            </a:pPr>
            <a:r>
              <a:rPr lang="en-GB" sz="1600" dirty="0">
                <a:solidFill>
                  <a:schemeClr val="dk1"/>
                </a:solidFill>
                <a:latin typeface="Times New Roman"/>
                <a:ea typeface="Times New Roman"/>
                <a:cs typeface="Times New Roman"/>
                <a:sym typeface="Times New Roman"/>
              </a:rPr>
              <a:t>Subnet 2 : 130.34.12.80/28 to 130.34.12.95/28.</a:t>
            </a:r>
          </a:p>
          <a:p>
            <a:pPr marL="914400" lvl="1" indent="-342900" algn="just">
              <a:lnSpc>
                <a:spcPct val="115000"/>
              </a:lnSpc>
              <a:buClr>
                <a:schemeClr val="dk1"/>
              </a:buClr>
              <a:buSzPts val="1800"/>
              <a:buFont typeface="Times New Roman"/>
              <a:buChar char="○"/>
            </a:pPr>
            <a:r>
              <a:rPr lang="en-GB" sz="1600" dirty="0">
                <a:solidFill>
                  <a:schemeClr val="dk1"/>
                </a:solidFill>
                <a:latin typeface="Times New Roman"/>
                <a:ea typeface="Times New Roman"/>
                <a:cs typeface="Times New Roman"/>
                <a:sym typeface="Times New Roman"/>
              </a:rPr>
              <a:t>Subnet 3: 130.34.12.96/28 to 130.34.12.111/28.</a:t>
            </a:r>
          </a:p>
          <a:p>
            <a:pPr marL="914400" lvl="1" indent="-342900" algn="just">
              <a:lnSpc>
                <a:spcPct val="115000"/>
              </a:lnSpc>
              <a:buClr>
                <a:schemeClr val="dk1"/>
              </a:buClr>
              <a:buSzPts val="1800"/>
              <a:buFont typeface="Times New Roman"/>
              <a:buChar char="○"/>
            </a:pPr>
            <a:r>
              <a:rPr lang="en-GB" sz="1600" dirty="0">
                <a:solidFill>
                  <a:schemeClr val="dk1"/>
                </a:solidFill>
                <a:latin typeface="Times New Roman"/>
                <a:ea typeface="Times New Roman"/>
                <a:cs typeface="Times New Roman"/>
                <a:sym typeface="Times New Roman"/>
              </a:rPr>
              <a:t>Subnet 4: 130.34.12.112/28 to 130.34.12.127/28</a:t>
            </a:r>
            <a:endParaRPr lang="en-IN" sz="16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1" name="Google Shape;641;p65"/>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95</a:t>
            </a:fld>
            <a:endParaRPr sz="900">
              <a:solidFill>
                <a:schemeClr val="dk1"/>
              </a:solidFill>
              <a:latin typeface="Times New Roman"/>
              <a:ea typeface="Times New Roman"/>
              <a:cs typeface="Times New Roman"/>
              <a:sym typeface="Times New Roman"/>
            </a:endParaRPr>
          </a:p>
        </p:txBody>
      </p:sp>
      <p:sp>
        <p:nvSpPr>
          <p:cNvPr id="639" name="Google Shape;639;p65"/>
          <p:cNvSpPr txBox="1">
            <a:spLocks noGrp="1"/>
          </p:cNvSpPr>
          <p:nvPr>
            <p:ph type="body" idx="4294967295"/>
          </p:nvPr>
        </p:nvSpPr>
        <p:spPr>
          <a:xfrm>
            <a:off x="487363" y="682625"/>
            <a:ext cx="8656637" cy="3214688"/>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3000" b="1" dirty="0">
                <a:solidFill>
                  <a:schemeClr val="dk1"/>
                </a:solidFill>
                <a:latin typeface="Times New Roman"/>
                <a:ea typeface="Times New Roman"/>
                <a:cs typeface="Times New Roman"/>
                <a:sym typeface="Times New Roman"/>
              </a:rPr>
              <a:t>Solution: (Cntd.)</a:t>
            </a:r>
            <a:endParaRPr sz="30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3000" dirty="0">
                <a:solidFill>
                  <a:schemeClr val="dk1"/>
                </a:solidFill>
                <a:latin typeface="Times New Roman"/>
                <a:ea typeface="Times New Roman"/>
                <a:cs typeface="Times New Roman"/>
                <a:sym typeface="Times New Roman"/>
              </a:rPr>
              <a:t>Subnet 1: 130.34.12.64/28 to 130.34.12.79/28.</a:t>
            </a:r>
            <a:endParaRPr sz="30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3000" dirty="0">
                <a:solidFill>
                  <a:schemeClr val="dk1"/>
                </a:solidFill>
                <a:latin typeface="Times New Roman"/>
                <a:ea typeface="Times New Roman"/>
                <a:cs typeface="Times New Roman"/>
                <a:sym typeface="Times New Roman"/>
              </a:rPr>
              <a:t>Subnet 2 : 130.34.12.80/28 to 130.34.12.95/28.</a:t>
            </a:r>
            <a:endParaRPr sz="30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3000" dirty="0">
                <a:solidFill>
                  <a:schemeClr val="dk1"/>
                </a:solidFill>
                <a:latin typeface="Times New Roman"/>
                <a:ea typeface="Times New Roman"/>
                <a:cs typeface="Times New Roman"/>
                <a:sym typeface="Times New Roman"/>
              </a:rPr>
              <a:t>Subnet 3: 130.34.12.96/28 to 130.34.12.111/28.</a:t>
            </a:r>
            <a:endParaRPr sz="30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3000" dirty="0" smtClean="0">
                <a:solidFill>
                  <a:schemeClr val="dk1"/>
                </a:solidFill>
                <a:latin typeface="Times New Roman"/>
                <a:ea typeface="Times New Roman"/>
                <a:cs typeface="Times New Roman"/>
                <a:sym typeface="Times New Roman"/>
              </a:rPr>
              <a:t>Subnet 4</a:t>
            </a:r>
            <a:r>
              <a:rPr lang="en" sz="3000" dirty="0">
                <a:solidFill>
                  <a:schemeClr val="dk1"/>
                </a:solidFill>
                <a:latin typeface="Times New Roman"/>
                <a:ea typeface="Times New Roman"/>
                <a:cs typeface="Times New Roman"/>
                <a:sym typeface="Times New Roman"/>
              </a:rPr>
              <a:t>: 130.34.12.112/28 to 130.34.12.127/28.</a:t>
            </a:r>
            <a:endParaRPr sz="3000" dirty="0">
              <a:solidFill>
                <a:schemeClr val="dk1"/>
              </a:solidFill>
              <a:latin typeface="Times New Roman"/>
              <a:ea typeface="Times New Roman"/>
              <a:cs typeface="Times New Roman"/>
              <a:sym typeface="Times New Roman"/>
            </a:endParaRPr>
          </a:p>
        </p:txBody>
      </p:sp>
      <p:sp>
        <p:nvSpPr>
          <p:cNvPr id="640" name="Google Shape;640;p65"/>
          <p:cNvSpPr txBox="1">
            <a:spLocks noGrp="1"/>
          </p:cNvSpPr>
          <p:nvPr>
            <p:ph type="title" idx="4294967295"/>
          </p:nvPr>
        </p:nvSpPr>
        <p:spPr>
          <a:xfrm>
            <a:off x="990600" y="13970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618680" cy="74353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6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96</a:t>
            </a:fld>
            <a:endParaRPr sz="900">
              <a:solidFill>
                <a:schemeClr val="dk1"/>
              </a:solidFill>
              <a:latin typeface="Times New Roman"/>
              <a:ea typeface="Times New Roman"/>
              <a:cs typeface="Times New Roman"/>
              <a:sym typeface="Times New Roman"/>
            </a:endParaRPr>
          </a:p>
        </p:txBody>
      </p:sp>
      <p:sp>
        <p:nvSpPr>
          <p:cNvPr id="677" name="Google Shape;677;p68"/>
          <p:cNvSpPr txBox="1">
            <a:spLocks noGrp="1"/>
          </p:cNvSpPr>
          <p:nvPr>
            <p:ph type="title" idx="4294967295"/>
          </p:nvPr>
        </p:nvSpPr>
        <p:spPr>
          <a:xfrm>
            <a:off x="990600" y="114300"/>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680" name="Google Shape;680;p68"/>
          <p:cNvSpPr txBox="1">
            <a:spLocks noGrp="1"/>
          </p:cNvSpPr>
          <p:nvPr>
            <p:ph type="body" idx="4294967295"/>
          </p:nvPr>
        </p:nvSpPr>
        <p:spPr>
          <a:xfrm>
            <a:off x="531615" y="809462"/>
            <a:ext cx="8315325" cy="3878263"/>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1800" b="1" dirty="0">
                <a:solidFill>
                  <a:schemeClr val="dk1"/>
                </a:solidFill>
                <a:latin typeface="Times New Roman"/>
                <a:ea typeface="Times New Roman"/>
                <a:cs typeface="Times New Roman"/>
                <a:sym typeface="Times New Roman"/>
              </a:rPr>
              <a:t>Question 1:</a:t>
            </a:r>
            <a:r>
              <a:rPr lang="en" sz="1800" dirty="0">
                <a:solidFill>
                  <a:schemeClr val="dk1"/>
                </a:solidFill>
                <a:latin typeface="Times New Roman"/>
                <a:ea typeface="Times New Roman"/>
                <a:cs typeface="Times New Roman"/>
                <a:sym typeface="Times New Roman"/>
              </a:rPr>
              <a:t> A block of addresses is granted to a small organization. We know that one of the addresses is 205.16.37.39/28. What is the first address in the block?</a:t>
            </a:r>
            <a:endParaRPr sz="18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b="1" dirty="0">
                <a:solidFill>
                  <a:schemeClr val="dk1"/>
                </a:solidFill>
                <a:latin typeface="Times New Roman"/>
                <a:ea typeface="Times New Roman"/>
                <a:cs typeface="Times New Roman"/>
                <a:sym typeface="Times New Roman"/>
              </a:rPr>
              <a:t>Solution:</a:t>
            </a:r>
            <a:endParaRPr sz="18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binary representation of the given address is</a:t>
            </a:r>
            <a:endParaRPr sz="2400" dirty="0">
              <a:solidFill>
                <a:schemeClr val="dk1"/>
              </a:solidFill>
              <a:latin typeface="Times New Roman"/>
              <a:ea typeface="Times New Roman"/>
              <a:cs typeface="Times New Roman"/>
              <a:sym typeface="Times New Roman"/>
            </a:endParaRPr>
          </a:p>
          <a:p>
            <a:pPr marL="914400" lvl="0" indent="0" algn="just" rtl="0">
              <a:lnSpc>
                <a:spcPct val="115000"/>
              </a:lnSpc>
              <a:spcBef>
                <a:spcPts val="500"/>
              </a:spcBef>
              <a:spcAft>
                <a:spcPts val="0"/>
              </a:spcAft>
              <a:buNone/>
            </a:pPr>
            <a:r>
              <a:rPr lang="en" sz="2400" dirty="0">
                <a:solidFill>
                  <a:schemeClr val="dk1"/>
                </a:solidFill>
                <a:latin typeface="Times New Roman"/>
                <a:ea typeface="Times New Roman"/>
                <a:cs typeface="Times New Roman"/>
                <a:sym typeface="Times New Roman"/>
              </a:rPr>
              <a:t>11001101 00010000 00100101 00100111</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500"/>
              </a:spcBef>
              <a:spcAft>
                <a:spcPts val="0"/>
              </a:spcAft>
              <a:buClr>
                <a:schemeClr val="dk1"/>
              </a:buClr>
              <a:buSzPts val="1800"/>
              <a:buFont typeface="Times New Roman"/>
              <a:buChar char="○"/>
            </a:pPr>
            <a:r>
              <a:rPr lang="en" sz="2400" dirty="0">
                <a:solidFill>
                  <a:srgbClr val="C00000"/>
                </a:solidFill>
                <a:latin typeface="Times New Roman"/>
                <a:ea typeface="Times New Roman"/>
                <a:cs typeface="Times New Roman"/>
                <a:sym typeface="Times New Roman"/>
              </a:rPr>
              <a:t>Mask is</a:t>
            </a:r>
            <a:endParaRPr sz="2400" dirty="0">
              <a:solidFill>
                <a:srgbClr val="C00000"/>
              </a:solidFill>
              <a:latin typeface="Times New Roman"/>
              <a:ea typeface="Times New Roman"/>
              <a:cs typeface="Times New Roman"/>
              <a:sym typeface="Times New Roman"/>
            </a:endParaRPr>
          </a:p>
          <a:p>
            <a:pPr marL="914400" lvl="0" indent="0" algn="just" rtl="0">
              <a:lnSpc>
                <a:spcPct val="115000"/>
              </a:lnSpc>
              <a:spcBef>
                <a:spcPts val="500"/>
              </a:spcBef>
              <a:spcAft>
                <a:spcPts val="0"/>
              </a:spcAft>
              <a:buNone/>
            </a:pPr>
            <a:r>
              <a:rPr lang="en" sz="2400" dirty="0">
                <a:solidFill>
                  <a:schemeClr val="dk1"/>
                </a:solidFill>
                <a:latin typeface="Times New Roman"/>
                <a:ea typeface="Times New Roman"/>
                <a:cs typeface="Times New Roman"/>
                <a:sym typeface="Times New Roman"/>
              </a:rPr>
              <a:t>11111111 11111111 11111111 11110000</a:t>
            </a:r>
            <a:endParaRPr sz="24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50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If we set 32−28 rightmost bits to 0, we get </a:t>
            </a:r>
            <a:endParaRPr sz="2400" dirty="0">
              <a:solidFill>
                <a:schemeClr val="dk1"/>
              </a:solidFill>
              <a:latin typeface="Times New Roman"/>
              <a:ea typeface="Times New Roman"/>
              <a:cs typeface="Times New Roman"/>
              <a:sym typeface="Times New Roman"/>
            </a:endParaRPr>
          </a:p>
          <a:p>
            <a:pPr marL="914400" lvl="0" indent="0" algn="just" rtl="0">
              <a:lnSpc>
                <a:spcPct val="115000"/>
              </a:lnSpc>
              <a:spcBef>
                <a:spcPts val="500"/>
              </a:spcBef>
              <a:spcAft>
                <a:spcPts val="0"/>
              </a:spcAft>
              <a:buNone/>
            </a:pPr>
            <a:r>
              <a:rPr lang="en" sz="2400" dirty="0">
                <a:solidFill>
                  <a:schemeClr val="dk1"/>
                </a:solidFill>
                <a:latin typeface="Times New Roman"/>
                <a:ea typeface="Times New Roman"/>
                <a:cs typeface="Times New Roman"/>
                <a:sym typeface="Times New Roman"/>
              </a:rPr>
              <a:t>11001101 00010000 00100101 0010000 or 205.16.37.32.</a:t>
            </a:r>
            <a:endParaRPr sz="24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6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97</a:t>
            </a:fld>
            <a:endParaRPr sz="900">
              <a:solidFill>
                <a:schemeClr val="dk1"/>
              </a:solidFill>
              <a:latin typeface="Times New Roman"/>
              <a:ea typeface="Times New Roman"/>
              <a:cs typeface="Times New Roman"/>
              <a:sym typeface="Times New Roman"/>
            </a:endParaRPr>
          </a:p>
        </p:txBody>
      </p:sp>
      <p:sp>
        <p:nvSpPr>
          <p:cNvPr id="689" name="Google Shape;689;p69"/>
          <p:cNvSpPr txBox="1">
            <a:spLocks noGrp="1"/>
          </p:cNvSpPr>
          <p:nvPr>
            <p:ph type="title" idx="4294967295"/>
          </p:nvPr>
        </p:nvSpPr>
        <p:spPr>
          <a:xfrm>
            <a:off x="990600" y="68263"/>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692" name="Google Shape;692;p69"/>
          <p:cNvSpPr txBox="1">
            <a:spLocks noGrp="1"/>
          </p:cNvSpPr>
          <p:nvPr>
            <p:ph type="body" idx="4294967295"/>
          </p:nvPr>
        </p:nvSpPr>
        <p:spPr>
          <a:xfrm>
            <a:off x="531615" y="864631"/>
            <a:ext cx="8245475" cy="3214688"/>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Question </a:t>
            </a:r>
            <a:r>
              <a:rPr lang="en" sz="2000" b="1" dirty="0">
                <a:solidFill>
                  <a:schemeClr val="dk1"/>
                </a:solidFill>
                <a:latin typeface="Times New Roman"/>
                <a:ea typeface="Times New Roman"/>
                <a:cs typeface="Times New Roman"/>
                <a:sym typeface="Times New Roman"/>
              </a:rPr>
              <a:t>2:</a:t>
            </a:r>
            <a:r>
              <a:rPr lang="en" sz="2000" dirty="0">
                <a:solidFill>
                  <a:schemeClr val="dk1"/>
                </a:solidFill>
                <a:latin typeface="Times New Roman"/>
                <a:ea typeface="Times New Roman"/>
                <a:cs typeface="Times New Roman"/>
                <a:sym typeface="Times New Roman"/>
              </a:rPr>
              <a:t> What is the network address if one of the addresses is 167.199.170.82/27?</a:t>
            </a:r>
            <a:endParaRPr sz="20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Solution:</a:t>
            </a:r>
            <a:endParaRPr sz="18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400" dirty="0">
                <a:solidFill>
                  <a:schemeClr val="dk1"/>
                </a:solidFill>
                <a:latin typeface="Times New Roman"/>
                <a:ea typeface="Times New Roman"/>
                <a:cs typeface="Times New Roman"/>
                <a:sym typeface="Times New Roman"/>
              </a:rPr>
              <a:t>The prefix length is </a:t>
            </a:r>
            <a:r>
              <a:rPr lang="en" sz="2400" b="1" dirty="0">
                <a:solidFill>
                  <a:srgbClr val="C00000"/>
                </a:solidFill>
                <a:latin typeface="Times New Roman"/>
                <a:ea typeface="Times New Roman"/>
                <a:cs typeface="Times New Roman"/>
                <a:sym typeface="Times New Roman"/>
              </a:rPr>
              <a:t>27</a:t>
            </a:r>
            <a:r>
              <a:rPr lang="en" sz="2400" dirty="0">
                <a:solidFill>
                  <a:schemeClr val="dk1"/>
                </a:solidFill>
                <a:latin typeface="Times New Roman"/>
                <a:ea typeface="Times New Roman"/>
                <a:cs typeface="Times New Roman"/>
                <a:sym typeface="Times New Roman"/>
              </a:rPr>
              <a:t>,which means that we must keep the first 27 bits as 1s and change the remaining bits(5) to 0s. The 5 bits affect only the last byte. The last byte is 01010010. Changing the last 5 bits to 0s, we get 01000000 or 64. The network address is 167.199.170.64/27.</a:t>
            </a:r>
            <a:endParaRPr sz="24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p70"/>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98</a:t>
            </a:fld>
            <a:endParaRPr sz="900">
              <a:solidFill>
                <a:schemeClr val="dk1"/>
              </a:solidFill>
              <a:latin typeface="Times New Roman"/>
              <a:ea typeface="Times New Roman"/>
              <a:cs typeface="Times New Roman"/>
              <a:sym typeface="Times New Roman"/>
            </a:endParaRPr>
          </a:p>
        </p:txBody>
      </p:sp>
      <p:sp>
        <p:nvSpPr>
          <p:cNvPr id="701" name="Google Shape;701;p70"/>
          <p:cNvSpPr txBox="1">
            <a:spLocks noGrp="1"/>
          </p:cNvSpPr>
          <p:nvPr>
            <p:ph type="title" idx="4294967295"/>
          </p:nvPr>
        </p:nvSpPr>
        <p:spPr>
          <a:xfrm>
            <a:off x="990600" y="128588"/>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Sample Examples</a:t>
            </a:r>
            <a:endParaRPr sz="3200" b="1" dirty="0">
              <a:solidFill>
                <a:srgbClr val="002060"/>
              </a:solidFill>
              <a:latin typeface="Times New Roman"/>
              <a:ea typeface="Times New Roman"/>
              <a:cs typeface="Times New Roman"/>
              <a:sym typeface="Times New Roman"/>
            </a:endParaRPr>
          </a:p>
        </p:txBody>
      </p:sp>
      <p:sp>
        <p:nvSpPr>
          <p:cNvPr id="704" name="Google Shape;704;p70"/>
          <p:cNvSpPr txBox="1">
            <a:spLocks noGrp="1"/>
          </p:cNvSpPr>
          <p:nvPr>
            <p:ph type="body" idx="4294967295"/>
          </p:nvPr>
        </p:nvSpPr>
        <p:spPr>
          <a:xfrm>
            <a:off x="531615" y="1055370"/>
            <a:ext cx="8150225" cy="3214688"/>
          </a:xfrm>
          <a:prstGeom prst="rect">
            <a:avLst/>
          </a:prstGeom>
          <a:noFill/>
          <a:ln>
            <a:noFill/>
          </a:ln>
        </p:spPr>
        <p:txBody>
          <a:bodyPr spcFirstLastPara="1" wrap="square" lIns="0" tIns="34275" rIns="0" bIns="34275" anchor="t" anchorCtr="0">
            <a:noAutofit/>
          </a:bodyPr>
          <a:lstStyle/>
          <a:p>
            <a:pPr marL="457200" lvl="0" indent="-342900" algn="just" rtl="0">
              <a:lnSpc>
                <a:spcPct val="115000"/>
              </a:lnSpc>
              <a:spcBef>
                <a:spcPts val="500"/>
              </a:spcBef>
              <a:spcAft>
                <a:spcPts val="0"/>
              </a:spcAft>
              <a:buClr>
                <a:schemeClr val="dk1"/>
              </a:buClr>
              <a:buSzPts val="1800"/>
              <a:buFont typeface="Times New Roman"/>
              <a:buChar char="●"/>
            </a:pPr>
            <a:r>
              <a:rPr lang="en" sz="1800" b="1" dirty="0">
                <a:solidFill>
                  <a:schemeClr val="dk1"/>
                </a:solidFill>
                <a:latin typeface="Times New Roman"/>
                <a:ea typeface="Times New Roman"/>
                <a:cs typeface="Times New Roman"/>
                <a:sym typeface="Times New Roman"/>
              </a:rPr>
              <a:t>Question 3:</a:t>
            </a:r>
            <a:r>
              <a:rPr lang="en" sz="1800" dirty="0">
                <a:solidFill>
                  <a:schemeClr val="dk1"/>
                </a:solidFill>
                <a:latin typeface="Times New Roman"/>
                <a:ea typeface="Times New Roman"/>
                <a:cs typeface="Times New Roman"/>
                <a:sym typeface="Times New Roman"/>
              </a:rPr>
              <a:t> A small organization is given a block with the beginning address and the prefix length 205.16.37.24/29 (in slash notation). What is the range of the block?</a:t>
            </a:r>
            <a:endParaRPr sz="1800" dirty="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b="1" dirty="0">
                <a:solidFill>
                  <a:schemeClr val="dk1"/>
                </a:solidFill>
                <a:latin typeface="Times New Roman"/>
                <a:ea typeface="Times New Roman"/>
                <a:cs typeface="Times New Roman"/>
                <a:sym typeface="Times New Roman"/>
              </a:rPr>
              <a:t>Solution:</a:t>
            </a:r>
            <a:endParaRPr sz="1800" b="1"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2200" dirty="0">
                <a:solidFill>
                  <a:schemeClr val="dk1"/>
                </a:solidFill>
                <a:latin typeface="Times New Roman"/>
                <a:ea typeface="Times New Roman"/>
                <a:cs typeface="Times New Roman"/>
                <a:sym typeface="Times New Roman"/>
              </a:rPr>
              <a:t>The beginning address is 205.16.37.24.To find the last address we keep the first 29 bits and change the last 3 bits to1s.</a:t>
            </a:r>
            <a:endParaRPr sz="2200" dirty="0">
              <a:solidFill>
                <a:schemeClr val="dk1"/>
              </a:solidFill>
              <a:latin typeface="Times New Roman"/>
              <a:ea typeface="Times New Roman"/>
              <a:cs typeface="Times New Roman"/>
              <a:sym typeface="Times New Roman"/>
            </a:endParaRPr>
          </a:p>
          <a:p>
            <a:pPr marL="1828800" lvl="0" indent="0" algn="just" rtl="0">
              <a:lnSpc>
                <a:spcPct val="115000"/>
              </a:lnSpc>
              <a:spcBef>
                <a:spcPts val="500"/>
              </a:spcBef>
              <a:spcAft>
                <a:spcPts val="0"/>
              </a:spcAft>
              <a:buNone/>
            </a:pPr>
            <a:r>
              <a:rPr lang="en" sz="2200" dirty="0">
                <a:solidFill>
                  <a:schemeClr val="dk1"/>
                </a:solidFill>
                <a:latin typeface="Times New Roman"/>
                <a:ea typeface="Times New Roman"/>
                <a:cs typeface="Times New Roman"/>
                <a:sym typeface="Times New Roman"/>
              </a:rPr>
              <a:t>Beginning: 11001111 00010000 00100101 00011000</a:t>
            </a:r>
            <a:endParaRPr sz="2200" dirty="0">
              <a:solidFill>
                <a:schemeClr val="dk1"/>
              </a:solidFill>
              <a:latin typeface="Times New Roman"/>
              <a:ea typeface="Times New Roman"/>
              <a:cs typeface="Times New Roman"/>
              <a:sym typeface="Times New Roman"/>
            </a:endParaRPr>
          </a:p>
          <a:p>
            <a:pPr marL="1828800" lvl="0" indent="0" algn="just" rtl="0">
              <a:lnSpc>
                <a:spcPct val="115000"/>
              </a:lnSpc>
              <a:spcBef>
                <a:spcPts val="500"/>
              </a:spcBef>
              <a:spcAft>
                <a:spcPts val="0"/>
              </a:spcAft>
              <a:buNone/>
            </a:pPr>
            <a:r>
              <a:rPr lang="en" sz="2200" dirty="0">
                <a:solidFill>
                  <a:schemeClr val="dk1"/>
                </a:solidFill>
                <a:latin typeface="Times New Roman"/>
                <a:ea typeface="Times New Roman"/>
                <a:cs typeface="Times New Roman"/>
                <a:sym typeface="Times New Roman"/>
              </a:rPr>
              <a:t>Ending: 11001111 00010000 00100101 00011111</a:t>
            </a:r>
            <a:endParaRPr sz="2200" dirty="0">
              <a:solidFill>
                <a:schemeClr val="dk1"/>
              </a:solidFill>
              <a:latin typeface="Times New Roman"/>
              <a:ea typeface="Times New Roman"/>
              <a:cs typeface="Times New Roman"/>
              <a:sym typeface="Times New Roman"/>
            </a:endParaRPr>
          </a:p>
          <a:p>
            <a:pPr marL="914400" lvl="1" indent="-342900" algn="just" rtl="0">
              <a:lnSpc>
                <a:spcPct val="115000"/>
              </a:lnSpc>
              <a:spcBef>
                <a:spcPts val="500"/>
              </a:spcBef>
              <a:spcAft>
                <a:spcPts val="0"/>
              </a:spcAft>
              <a:buClr>
                <a:schemeClr val="dk1"/>
              </a:buClr>
              <a:buSzPts val="1800"/>
              <a:buFont typeface="Times New Roman"/>
              <a:buChar char="○"/>
            </a:pPr>
            <a:r>
              <a:rPr lang="en" sz="2200" dirty="0">
                <a:solidFill>
                  <a:schemeClr val="dk1"/>
                </a:solidFill>
                <a:latin typeface="Times New Roman"/>
                <a:ea typeface="Times New Roman"/>
                <a:cs typeface="Times New Roman"/>
                <a:sym typeface="Times New Roman"/>
              </a:rPr>
              <a:t>There are only 8 addresses in this block.</a:t>
            </a:r>
            <a:endParaRPr sz="2200" dirty="0">
              <a:solidFill>
                <a:schemeClr val="dk1"/>
              </a:solidFill>
              <a:latin typeface="Times New Roman"/>
              <a:ea typeface="Times New Roman"/>
              <a:cs typeface="Times New Roman"/>
              <a:sym typeface="Times New Roman"/>
            </a:endParaRPr>
          </a:p>
        </p:txBody>
      </p:sp>
      <p:sp>
        <p:nvSpPr>
          <p:cNvPr id="8" name="object 5"/>
          <p:cNvSpPr>
            <a:spLocks noChangeArrowheads="1"/>
          </p:cNvSpPr>
          <p:nvPr/>
        </p:nvSpPr>
        <p:spPr bwMode="auto">
          <a:xfrm>
            <a:off x="41077" y="55121"/>
            <a:ext cx="490538" cy="58973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3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3" name="Google Shape;753;p7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99</a:t>
            </a:fld>
            <a:endParaRPr sz="900">
              <a:solidFill>
                <a:schemeClr val="dk1"/>
              </a:solidFill>
              <a:latin typeface="Times New Roman"/>
              <a:ea typeface="Times New Roman"/>
              <a:cs typeface="Times New Roman"/>
              <a:sym typeface="Times New Roman"/>
            </a:endParaRPr>
          </a:p>
        </p:txBody>
      </p:sp>
      <p:sp>
        <p:nvSpPr>
          <p:cNvPr id="752" name="Google Shape;752;p74"/>
          <p:cNvSpPr txBox="1">
            <a:spLocks noGrp="1"/>
          </p:cNvSpPr>
          <p:nvPr>
            <p:ph type="title" idx="4294967295"/>
          </p:nvPr>
        </p:nvSpPr>
        <p:spPr>
          <a:xfrm>
            <a:off x="990600" y="131763"/>
            <a:ext cx="8153400" cy="4699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chemeClr val="dk1"/>
              </a:buClr>
              <a:buSzPts val="1100"/>
              <a:buFont typeface="Arial"/>
              <a:buNone/>
            </a:pPr>
            <a:r>
              <a:rPr lang="en" sz="3200" b="1" dirty="0">
                <a:solidFill>
                  <a:srgbClr val="002060"/>
                </a:solidFill>
                <a:latin typeface="Times New Roman"/>
                <a:ea typeface="Times New Roman"/>
                <a:cs typeface="Times New Roman"/>
                <a:sym typeface="Times New Roman"/>
              </a:rPr>
              <a:t>Internet Protocol: IPv6</a:t>
            </a:r>
            <a:endParaRPr sz="3200" b="1" dirty="0">
              <a:solidFill>
                <a:srgbClr val="002060"/>
              </a:solidFill>
              <a:latin typeface="Times New Roman"/>
              <a:ea typeface="Times New Roman"/>
              <a:cs typeface="Times New Roman"/>
              <a:sym typeface="Times New Roman"/>
            </a:endParaRPr>
          </a:p>
        </p:txBody>
      </p:sp>
      <p:pic>
        <p:nvPicPr>
          <p:cNvPr id="754" name="Google Shape;754;p74"/>
          <p:cNvPicPr preferRelativeResize="0"/>
          <p:nvPr/>
        </p:nvPicPr>
        <p:blipFill rotWithShape="1">
          <a:blip r:embed="rId3">
            <a:alphaModFix/>
          </a:blip>
          <a:srcRect/>
          <a:stretch/>
        </p:blipFill>
        <p:spPr>
          <a:xfrm>
            <a:off x="41821" y="47020"/>
            <a:ext cx="623197" cy="554561"/>
          </a:xfrm>
          <a:prstGeom prst="rect">
            <a:avLst/>
          </a:prstGeom>
          <a:noFill/>
          <a:ln>
            <a:noFill/>
          </a:ln>
        </p:spPr>
      </p:pic>
      <p:pic>
        <p:nvPicPr>
          <p:cNvPr id="3" name="Picture 2"/>
          <p:cNvPicPr>
            <a:picLocks noChangeAspect="1"/>
          </p:cNvPicPr>
          <p:nvPr/>
        </p:nvPicPr>
        <p:blipFill>
          <a:blip r:embed="rId4"/>
          <a:stretch>
            <a:fillRect/>
          </a:stretch>
        </p:blipFill>
        <p:spPr>
          <a:xfrm>
            <a:off x="884374" y="1201456"/>
            <a:ext cx="7486994" cy="1790700"/>
          </a:xfrm>
          <a:prstGeom prst="rect">
            <a:avLst/>
          </a:prstGeom>
        </p:spPr>
      </p:pic>
    </p:spTree>
    <p:extLst>
      <p:ext uri="{BB962C8B-B14F-4D97-AF65-F5344CB8AC3E}">
        <p14:creationId xmlns:p14="http://schemas.microsoft.com/office/powerpoint/2010/main" val="436124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5783</TotalTime>
  <Words>8120</Words>
  <Application>Microsoft Office PowerPoint</Application>
  <PresentationFormat>On-screen Show (16:9)</PresentationFormat>
  <Paragraphs>1401</Paragraphs>
  <Slides>168</Slides>
  <Notes>128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168</vt:i4>
      </vt:variant>
    </vt:vector>
  </HeadingPairs>
  <TitlesOfParts>
    <vt:vector size="179" baseType="lpstr">
      <vt:lpstr>Arial</vt:lpstr>
      <vt:lpstr>Arimo</vt:lpstr>
      <vt:lpstr>Calibri</vt:lpstr>
      <vt:lpstr>Calibri Light</vt:lpstr>
      <vt:lpstr>inter-regular</vt:lpstr>
      <vt:lpstr>Lato</vt:lpstr>
      <vt:lpstr>Noto Sans Symbols</vt:lpstr>
      <vt:lpstr>Times New Roman</vt:lpstr>
      <vt:lpstr>Times-Roman</vt:lpstr>
      <vt:lpstr>Wingdings</vt:lpstr>
      <vt:lpstr>Office Theme</vt:lpstr>
      <vt:lpstr>PowerPoint Presentation</vt:lpstr>
      <vt:lpstr>PowerPoint Presentation</vt:lpstr>
      <vt:lpstr>Contents</vt:lpstr>
      <vt:lpstr>Functions of Network Layer</vt:lpstr>
      <vt:lpstr>Functions of Network Layer</vt:lpstr>
      <vt:lpstr>Network Layer Services</vt:lpstr>
      <vt:lpstr>Network Layer Services (Cntd.)</vt:lpstr>
      <vt:lpstr>Network Layer Design Issues</vt:lpstr>
      <vt:lpstr>Network Layer Design Issues (Cntd.)</vt:lpstr>
      <vt:lpstr>Network Layer Design Issues (Cntd.)</vt:lpstr>
      <vt:lpstr>Network Layer Design Issues (Cntd.)</vt:lpstr>
      <vt:lpstr>Switching Techniques</vt:lpstr>
      <vt:lpstr>Circuit Switching Techniques</vt:lpstr>
      <vt:lpstr>Circuit Switching Techniques</vt:lpstr>
      <vt:lpstr>Message Switching Techniques</vt:lpstr>
      <vt:lpstr>Message Switching Techniques</vt:lpstr>
      <vt:lpstr>Message Switching Techniques</vt:lpstr>
      <vt:lpstr>Packet Switching Techniques</vt:lpstr>
      <vt:lpstr>Packet Switching Techniques</vt:lpstr>
      <vt:lpstr>Packet Switching</vt:lpstr>
      <vt:lpstr>Packet Switching</vt:lpstr>
      <vt:lpstr>Datagram Packet Switching</vt:lpstr>
      <vt:lpstr>Virtual Circuit - Packet Switching</vt:lpstr>
      <vt:lpstr>Comparison of Virtual-Circuit and Datagram</vt:lpstr>
      <vt:lpstr>Comparison of Virtual-Circuit and Datagram</vt:lpstr>
      <vt:lpstr>Network Layer: Logical Addressing</vt:lpstr>
      <vt:lpstr>IPv4 Addresses</vt:lpstr>
      <vt:lpstr>IPv4 Addresses</vt:lpstr>
      <vt:lpstr>  </vt:lpstr>
      <vt:lpstr>PowerPoint Presentation</vt:lpstr>
      <vt:lpstr>PowerPoint Presentation</vt:lpstr>
      <vt:lpstr>IPv4 Addresses</vt:lpstr>
      <vt:lpstr>IPv4 Addresses</vt:lpstr>
      <vt:lpstr>IPv4 Addresses</vt:lpstr>
      <vt:lpstr>IPv4 Addresses</vt:lpstr>
      <vt:lpstr>IPv4 Addresses</vt:lpstr>
      <vt:lpstr>IPv4 Addresses</vt:lpstr>
      <vt:lpstr>IPv4 Addresses</vt:lpstr>
      <vt:lpstr>IPv4 Addresses</vt:lpstr>
      <vt:lpstr>IPv4 Addresses</vt:lpstr>
      <vt:lpstr>IPv4 Addresses</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Sample Examples</vt:lpstr>
      <vt:lpstr>Sample Examples</vt:lpstr>
      <vt:lpstr>Sample Examples</vt:lpstr>
      <vt:lpstr>PowerPoint Presentation</vt:lpstr>
      <vt:lpstr>Classless Addressing</vt:lpstr>
      <vt:lpstr>Classless Addressing</vt:lpstr>
      <vt:lpstr>Classless Addressing</vt:lpstr>
      <vt:lpstr>Classless Addressing</vt:lpstr>
      <vt:lpstr>Classless Addressing</vt:lpstr>
      <vt:lpstr>Classless Addressing</vt:lpstr>
      <vt:lpstr>Classless Addressing</vt:lpstr>
      <vt:lpstr>Classless Addressing</vt:lpstr>
      <vt:lpstr>Classless Addressing</vt:lpstr>
      <vt:lpstr>Classless Addressing</vt:lpstr>
      <vt:lpstr>Classless Addressing</vt:lpstr>
      <vt:lpstr>Subnets</vt:lpstr>
      <vt:lpstr>Subnets: Default Mask vs Subnet Mask</vt:lpstr>
      <vt:lpstr>Classless Addressing – Subnetting</vt:lpstr>
      <vt:lpstr>Classless Addressing</vt:lpstr>
      <vt:lpstr>Classless Addressing (1st Method)</vt:lpstr>
      <vt:lpstr>Classless Addressing (2nd Method)</vt:lpstr>
      <vt:lpstr>Classless Addressing – Subnetting  </vt:lpstr>
      <vt:lpstr>Classless Addressing – Solution – How? </vt:lpstr>
      <vt:lpstr>Classless Addressing – Solution – How? </vt:lpstr>
      <vt:lpstr>Classless Addressing – Solution – How? </vt:lpstr>
      <vt:lpstr>Classless Addressing – Solution – How? </vt:lpstr>
      <vt:lpstr>Question:</vt:lpstr>
      <vt:lpstr>PowerPoint Presentation</vt:lpstr>
      <vt:lpstr>   </vt:lpstr>
      <vt:lpstr>  </vt:lpstr>
      <vt:lpstr>   </vt:lpstr>
      <vt:lpstr>  </vt:lpstr>
      <vt:lpstr>Sample Examples</vt:lpstr>
      <vt:lpstr>Sample Examples</vt:lpstr>
      <vt:lpstr>Sample Examples</vt:lpstr>
      <vt:lpstr>Sample Examples</vt:lpstr>
      <vt:lpstr>Sample Examples</vt:lpstr>
      <vt:lpstr>Sample Examples</vt:lpstr>
      <vt:lpstr>Sample Examples</vt:lpstr>
      <vt:lpstr>Internet Protocol: IPv6</vt:lpstr>
      <vt:lpstr>Internet Protocol: IPv6</vt:lpstr>
      <vt:lpstr>Internet Protocol: IPv6 Goals</vt:lpstr>
      <vt:lpstr>Internet Protocol: IPv6 Header</vt:lpstr>
      <vt:lpstr>Internet Protocol: IPv6 Header</vt:lpstr>
      <vt:lpstr>Internet Protocol: IPv6 Header</vt:lpstr>
      <vt:lpstr>Internet Protocol: IPv6 Header</vt:lpstr>
      <vt:lpstr>  </vt:lpstr>
      <vt:lpstr>  </vt:lpstr>
      <vt:lpstr>  </vt:lpstr>
      <vt:lpstr>  </vt:lpstr>
      <vt:lpstr>  </vt:lpstr>
      <vt:lpstr>ARP and RARP</vt:lpstr>
      <vt:lpstr>Mapping</vt:lpstr>
      <vt:lpstr>ARP Operation</vt:lpstr>
      <vt:lpstr>ARP Packet</vt:lpstr>
      <vt:lpstr>Encapsulation of ARP Packet</vt:lpstr>
      <vt:lpstr>The Cache Table</vt:lpstr>
      <vt:lpstr>RARP</vt:lpstr>
      <vt:lpstr>RARP</vt:lpstr>
      <vt:lpstr>RARP Operation</vt:lpstr>
      <vt:lpstr>RARP Packet Format</vt:lpstr>
      <vt:lpstr>Internet Control Message Protocols [ICMP]</vt:lpstr>
      <vt:lpstr>Internet Control Message Protocols [ICMP]</vt:lpstr>
      <vt:lpstr>Internet Control Message Protocols [ICMP]</vt:lpstr>
      <vt:lpstr>Internet Control Message Protocols [ICMP]</vt:lpstr>
      <vt:lpstr>Internet Control Message Protocols [ICMP]</vt:lpstr>
      <vt:lpstr>Internet Control Message Protocols [ICMP]</vt:lpstr>
      <vt:lpstr>Routing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 Vector Routing Tables</vt:lpstr>
      <vt:lpstr>Initialization of Tables in Distance Vector Routing</vt:lpstr>
      <vt:lpstr>Sharing of Tables in Distance Vector Routing</vt:lpstr>
      <vt:lpstr>Updating in Distance Vector Routing Table Example: C to A</vt:lpstr>
      <vt:lpstr>When to share</vt:lpstr>
      <vt:lpstr>Two-node instability</vt:lpstr>
      <vt:lpstr>Two-node instability</vt:lpstr>
      <vt:lpstr>Two-node instability</vt:lpstr>
      <vt:lpstr>PowerPoint Presentation</vt:lpstr>
      <vt:lpstr>PowerPoint Presentation</vt:lpstr>
      <vt:lpstr>RIPv1</vt:lpstr>
      <vt:lpstr>RIPv2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OSPF—An Interior Gateway Routing Protocol </vt:lpstr>
      <vt:lpstr>PowerPoint Presentation</vt:lpstr>
      <vt:lpstr>Path VectorProtocol </vt:lpstr>
      <vt:lpstr>Border Gateway Protocol [BGP]</vt:lpstr>
      <vt:lpstr>Border Gateway Protocol [BGP]</vt:lpstr>
      <vt:lpstr>Border Gateway Protocol [BGP]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Computer</dc:creator>
  <cp:lastModifiedBy>MTECH</cp:lastModifiedBy>
  <cp:revision>263</cp:revision>
  <dcterms:modified xsi:type="dcterms:W3CDTF">2024-03-14T06:06:50Z</dcterms:modified>
</cp:coreProperties>
</file>